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Lst>
  <p:sldSz cy="5143500" cx="9144000"/>
  <p:notesSz cx="6858000" cy="9144000"/>
  <p:embeddedFontLst>
    <p:embeddedFont>
      <p:font typeface="Roboto Condensed"/>
      <p:regular r:id="rId43"/>
      <p:bold r:id="rId44"/>
      <p:italic r:id="rId45"/>
      <p:boldItalic r:id="rId46"/>
    </p:embeddedFont>
    <p:embeddedFont>
      <p:font typeface="Roboto Condensed Medium"/>
      <p:regular r:id="rId47"/>
      <p:bold r:id="rId48"/>
      <p:italic r:id="rId49"/>
      <p:boldItalic r:id="rId50"/>
    </p:embeddedFont>
    <p:embeddedFont>
      <p:font typeface="Roboto Condensed SemiBold"/>
      <p:regular r:id="rId51"/>
      <p:bold r:id="rId52"/>
      <p:italic r:id="rId53"/>
      <p:boldItalic r:id="rId54"/>
    </p:embeddedFont>
    <p:embeddedFont>
      <p:font typeface="Roboto Serif SemiBold"/>
      <p:regular r:id="rId55"/>
      <p:bold r:id="rId56"/>
      <p:italic r:id="rId57"/>
      <p:boldItalic r:id="rId5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font" Target="fonts/RobotoCondensed-bold.fntdata"/><Relationship Id="rId43" Type="http://schemas.openxmlformats.org/officeDocument/2006/relationships/font" Target="fonts/RobotoCondensed-regular.fntdata"/><Relationship Id="rId46" Type="http://schemas.openxmlformats.org/officeDocument/2006/relationships/font" Target="fonts/RobotoCondensed-boldItalic.fntdata"/><Relationship Id="rId45" Type="http://schemas.openxmlformats.org/officeDocument/2006/relationships/font" Target="fonts/RobotoCondense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RobotoCondensedMedium-bold.fntdata"/><Relationship Id="rId47" Type="http://schemas.openxmlformats.org/officeDocument/2006/relationships/font" Target="fonts/RobotoCondensedMedium-regular.fntdata"/><Relationship Id="rId49" Type="http://schemas.openxmlformats.org/officeDocument/2006/relationships/font" Target="fonts/RobotoCondensedMedium-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RobotoCondensedSemiBold-regular.fntdata"/><Relationship Id="rId50" Type="http://schemas.openxmlformats.org/officeDocument/2006/relationships/font" Target="fonts/RobotoCondensedMedium-boldItalic.fntdata"/><Relationship Id="rId53" Type="http://schemas.openxmlformats.org/officeDocument/2006/relationships/font" Target="fonts/RobotoCondensedSemiBold-italic.fntdata"/><Relationship Id="rId52" Type="http://schemas.openxmlformats.org/officeDocument/2006/relationships/font" Target="fonts/RobotoCondensedSemiBold-bold.fntdata"/><Relationship Id="rId11" Type="http://schemas.openxmlformats.org/officeDocument/2006/relationships/slide" Target="slides/slide6.xml"/><Relationship Id="rId55" Type="http://schemas.openxmlformats.org/officeDocument/2006/relationships/font" Target="fonts/RobotoSerifSemiBold-regular.fntdata"/><Relationship Id="rId10" Type="http://schemas.openxmlformats.org/officeDocument/2006/relationships/slide" Target="slides/slide5.xml"/><Relationship Id="rId54" Type="http://schemas.openxmlformats.org/officeDocument/2006/relationships/font" Target="fonts/RobotoCondensedSemiBold-boldItalic.fntdata"/><Relationship Id="rId13" Type="http://schemas.openxmlformats.org/officeDocument/2006/relationships/slide" Target="slides/slide8.xml"/><Relationship Id="rId57" Type="http://schemas.openxmlformats.org/officeDocument/2006/relationships/font" Target="fonts/RobotoSerifSemiBold-italic.fntdata"/><Relationship Id="rId12" Type="http://schemas.openxmlformats.org/officeDocument/2006/relationships/slide" Target="slides/slide7.xml"/><Relationship Id="rId56" Type="http://schemas.openxmlformats.org/officeDocument/2006/relationships/font" Target="fonts/RobotoSerifSemiBold-bold.fntdata"/><Relationship Id="rId15" Type="http://schemas.openxmlformats.org/officeDocument/2006/relationships/slide" Target="slides/slide10.xml"/><Relationship Id="rId14" Type="http://schemas.openxmlformats.org/officeDocument/2006/relationships/slide" Target="slides/slide9.xml"/><Relationship Id="rId58" Type="http://schemas.openxmlformats.org/officeDocument/2006/relationships/font" Target="fonts/RobotoSerifSemiBold-bold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33830cb9fa8_0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33830cb9fa8_0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337c482f5e7_1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337c482f5e7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337c482f5e7_1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337c482f5e7_1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337c482f5e7_1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337c482f5e7_1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33830cb9fa8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33830cb9fa8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337c482f5e7_1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337c482f5e7_1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337c482f5e7_1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337c482f5e7_1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338580b2366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338580b2366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33818531145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33818531145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33830cb9fa8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33830cb9fa8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324f28b5649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324f28b5649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33830cb9fa8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33830cb9fa8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33830cb9fa8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33830cb9fa8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33830cb9fa8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33830cb9fa8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33830cb9fa8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33830cb9fa8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337c482f5e7_1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337c482f5e7_1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337c482f5e7_1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337c482f5e7_1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337c482f5e7_1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337c482f5e7_1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337c482f5e7_1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337c482f5e7_1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33818531145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33818531145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337c482f5e7_1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337c482f5e7_1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324f28b5649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324f28b5649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find</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33830cb9fa8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33830cb9fa8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337c482f5e7_1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337c482f5e7_1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337c482f5e7_1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337c482f5e7_1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337c482f5e7_1_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337c482f5e7_1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g338580b2366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6" name="Google Shape;386;g338580b2366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338580b2366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9" name="Google Shape;399;g338580b2366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338580b2366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338580b2366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g338580b236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2" name="Google Shape;422;g338580b236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337c482f5e7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337c482f5e7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338580b2366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338580b2366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337c482f5e7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337c482f5e7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33830cb9fa8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33830cb9fa8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33830cb9fa8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33830cb9fa8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338580b2366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338580b2366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5.png"/><Relationship Id="rId4" Type="http://schemas.openxmlformats.org/officeDocument/2006/relationships/image" Target="../media/image6.png"/><Relationship Id="rId5" Type="http://schemas.openxmlformats.org/officeDocument/2006/relationships/image" Target="../media/image1.png"/><Relationship Id="rId6" Type="http://schemas.openxmlformats.org/officeDocument/2006/relationships/image" Target="../media/image1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5.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11" Type="http://schemas.openxmlformats.org/officeDocument/2006/relationships/image" Target="../media/image30.png"/><Relationship Id="rId10" Type="http://schemas.openxmlformats.org/officeDocument/2006/relationships/image" Target="../media/image52.png"/><Relationship Id="rId13" Type="http://schemas.openxmlformats.org/officeDocument/2006/relationships/image" Target="../media/image28.png"/><Relationship Id="rId12" Type="http://schemas.openxmlformats.org/officeDocument/2006/relationships/image" Target="../media/image33.png"/><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5.png"/><Relationship Id="rId4" Type="http://schemas.openxmlformats.org/officeDocument/2006/relationships/image" Target="../media/image10.png"/><Relationship Id="rId9" Type="http://schemas.openxmlformats.org/officeDocument/2006/relationships/image" Target="../media/image61.png"/><Relationship Id="rId5" Type="http://schemas.openxmlformats.org/officeDocument/2006/relationships/image" Target="../media/image26.png"/><Relationship Id="rId6" Type="http://schemas.openxmlformats.org/officeDocument/2006/relationships/image" Target="../media/image37.png"/><Relationship Id="rId7" Type="http://schemas.openxmlformats.org/officeDocument/2006/relationships/image" Target="../media/image81.png"/><Relationship Id="rId8" Type="http://schemas.openxmlformats.org/officeDocument/2006/relationships/image" Target="../media/image2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5.png"/><Relationship Id="rId4" Type="http://schemas.openxmlformats.org/officeDocument/2006/relationships/image" Target="../media/image10.png"/><Relationship Id="rId5" Type="http://schemas.openxmlformats.org/officeDocument/2006/relationships/image" Target="../media/image36.png"/><Relationship Id="rId6" Type="http://schemas.openxmlformats.org/officeDocument/2006/relationships/image" Target="../media/image3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5.png"/><Relationship Id="rId4" Type="http://schemas.openxmlformats.org/officeDocument/2006/relationships/image" Target="../media/image10.png"/><Relationship Id="rId5" Type="http://schemas.openxmlformats.org/officeDocument/2006/relationships/image" Target="../media/image29.png"/><Relationship Id="rId6" Type="http://schemas.openxmlformats.org/officeDocument/2006/relationships/image" Target="../media/image4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5.png"/><Relationship Id="rId4" Type="http://schemas.openxmlformats.org/officeDocument/2006/relationships/image" Target="../media/image10.png"/><Relationship Id="rId5" Type="http://schemas.openxmlformats.org/officeDocument/2006/relationships/image" Target="../media/image29.png"/><Relationship Id="rId6" Type="http://schemas.openxmlformats.org/officeDocument/2006/relationships/image" Target="../media/image5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5.png"/><Relationship Id="rId4" Type="http://schemas.openxmlformats.org/officeDocument/2006/relationships/image" Target="../media/image29.png"/><Relationship Id="rId5" Type="http://schemas.openxmlformats.org/officeDocument/2006/relationships/image" Target="../media/image10.png"/><Relationship Id="rId6" Type="http://schemas.openxmlformats.org/officeDocument/2006/relationships/image" Target="../media/image41.png"/><Relationship Id="rId7" Type="http://schemas.openxmlformats.org/officeDocument/2006/relationships/image" Target="../media/image39.png"/><Relationship Id="rId8" Type="http://schemas.openxmlformats.org/officeDocument/2006/relationships/image" Target="../media/image3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5.png"/><Relationship Id="rId4" Type="http://schemas.openxmlformats.org/officeDocument/2006/relationships/image" Target="../media/image10.png"/><Relationship Id="rId5" Type="http://schemas.openxmlformats.org/officeDocument/2006/relationships/image" Target="../media/image3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5.png"/><Relationship Id="rId4" Type="http://schemas.openxmlformats.org/officeDocument/2006/relationships/image" Target="../media/image10.png"/><Relationship Id="rId5" Type="http://schemas.openxmlformats.org/officeDocument/2006/relationships/image" Target="../media/image4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5.png"/><Relationship Id="rId4" Type="http://schemas.openxmlformats.org/officeDocument/2006/relationships/image" Target="../media/image10.png"/><Relationship Id="rId5" Type="http://schemas.openxmlformats.org/officeDocument/2006/relationships/image" Target="../media/image40.png"/><Relationship Id="rId6" Type="http://schemas.openxmlformats.org/officeDocument/2006/relationships/image" Target="../media/image4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5.png"/><Relationship Id="rId4" Type="http://schemas.openxmlformats.org/officeDocument/2006/relationships/image" Target="../media/image10.png"/><Relationship Id="rId5" Type="http://schemas.openxmlformats.org/officeDocument/2006/relationships/image" Target="../media/image4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0.png"/><Relationship Id="rId4" Type="http://schemas.openxmlformats.org/officeDocument/2006/relationships/image" Target="../media/image2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5.png"/><Relationship Id="rId4" Type="http://schemas.openxmlformats.org/officeDocument/2006/relationships/image" Target="../media/image10.png"/><Relationship Id="rId5" Type="http://schemas.openxmlformats.org/officeDocument/2006/relationships/image" Target="../media/image5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5.png"/><Relationship Id="rId4" Type="http://schemas.openxmlformats.org/officeDocument/2006/relationships/image" Target="../media/image10.png"/><Relationship Id="rId5" Type="http://schemas.openxmlformats.org/officeDocument/2006/relationships/image" Target="../media/image4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5.png"/><Relationship Id="rId4" Type="http://schemas.openxmlformats.org/officeDocument/2006/relationships/image" Target="../media/image10.png"/><Relationship Id="rId5" Type="http://schemas.openxmlformats.org/officeDocument/2006/relationships/image" Target="../media/image5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5.png"/><Relationship Id="rId4" Type="http://schemas.openxmlformats.org/officeDocument/2006/relationships/image" Target="../media/image10.png"/><Relationship Id="rId5" Type="http://schemas.openxmlformats.org/officeDocument/2006/relationships/image" Target="../media/image5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5.png"/><Relationship Id="rId4" Type="http://schemas.openxmlformats.org/officeDocument/2006/relationships/image" Target="../media/image10.png"/><Relationship Id="rId5" Type="http://schemas.openxmlformats.org/officeDocument/2006/relationships/image" Target="../media/image47.png"/><Relationship Id="rId6" Type="http://schemas.openxmlformats.org/officeDocument/2006/relationships/image" Target="../media/image5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5.png"/><Relationship Id="rId4" Type="http://schemas.openxmlformats.org/officeDocument/2006/relationships/image" Target="../media/image10.png"/><Relationship Id="rId5" Type="http://schemas.openxmlformats.org/officeDocument/2006/relationships/image" Target="../media/image48.png"/><Relationship Id="rId6" Type="http://schemas.openxmlformats.org/officeDocument/2006/relationships/image" Target="../media/image6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5.png"/><Relationship Id="rId4" Type="http://schemas.openxmlformats.org/officeDocument/2006/relationships/image" Target="../media/image10.png"/><Relationship Id="rId5" Type="http://schemas.openxmlformats.org/officeDocument/2006/relationships/image" Target="../media/image29.png"/><Relationship Id="rId6" Type="http://schemas.openxmlformats.org/officeDocument/2006/relationships/image" Target="../media/image8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5.png"/><Relationship Id="rId4" Type="http://schemas.openxmlformats.org/officeDocument/2006/relationships/image" Target="../media/image10.png"/><Relationship Id="rId5" Type="http://schemas.openxmlformats.org/officeDocument/2006/relationships/image" Target="../media/image29.png"/><Relationship Id="rId6" Type="http://schemas.openxmlformats.org/officeDocument/2006/relationships/image" Target="../media/image5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5.png"/><Relationship Id="rId4" Type="http://schemas.openxmlformats.org/officeDocument/2006/relationships/image" Target="../media/image10.png"/><Relationship Id="rId9" Type="http://schemas.openxmlformats.org/officeDocument/2006/relationships/image" Target="../media/image57.png"/><Relationship Id="rId5" Type="http://schemas.openxmlformats.org/officeDocument/2006/relationships/image" Target="../media/image29.png"/><Relationship Id="rId6" Type="http://schemas.openxmlformats.org/officeDocument/2006/relationships/image" Target="../media/image65.png"/><Relationship Id="rId7" Type="http://schemas.openxmlformats.org/officeDocument/2006/relationships/image" Target="../media/image55.png"/><Relationship Id="rId8" Type="http://schemas.openxmlformats.org/officeDocument/2006/relationships/image" Target="../media/image7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25.png"/><Relationship Id="rId4" Type="http://schemas.openxmlformats.org/officeDocument/2006/relationships/image" Target="../media/image10.png"/><Relationship Id="rId5" Type="http://schemas.openxmlformats.org/officeDocument/2006/relationships/image" Target="../media/image29.png"/><Relationship Id="rId6" Type="http://schemas.openxmlformats.org/officeDocument/2006/relationships/image" Target="../media/image6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4.png"/><Relationship Id="rId4" Type="http://schemas.openxmlformats.org/officeDocument/2006/relationships/image" Target="../media/image4.png"/><Relationship Id="rId5" Type="http://schemas.openxmlformats.org/officeDocument/2006/relationships/image" Target="../media/image13.png"/><Relationship Id="rId6" Type="http://schemas.openxmlformats.org/officeDocument/2006/relationships/image" Target="../media/image1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25.png"/><Relationship Id="rId4" Type="http://schemas.openxmlformats.org/officeDocument/2006/relationships/image" Target="../media/image10.png"/><Relationship Id="rId5" Type="http://schemas.openxmlformats.org/officeDocument/2006/relationships/image" Target="../media/image29.png"/><Relationship Id="rId6" Type="http://schemas.openxmlformats.org/officeDocument/2006/relationships/image" Target="../media/image71.png"/><Relationship Id="rId7" Type="http://schemas.openxmlformats.org/officeDocument/2006/relationships/image" Target="../media/image6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25.png"/><Relationship Id="rId4" Type="http://schemas.openxmlformats.org/officeDocument/2006/relationships/image" Target="../media/image10.png"/><Relationship Id="rId5" Type="http://schemas.openxmlformats.org/officeDocument/2006/relationships/image" Target="../media/image29.png"/><Relationship Id="rId6" Type="http://schemas.openxmlformats.org/officeDocument/2006/relationships/image" Target="../media/image7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25.png"/><Relationship Id="rId4" Type="http://schemas.openxmlformats.org/officeDocument/2006/relationships/image" Target="../media/image10.png"/><Relationship Id="rId5" Type="http://schemas.openxmlformats.org/officeDocument/2006/relationships/image" Target="../media/image29.png"/><Relationship Id="rId6" Type="http://schemas.openxmlformats.org/officeDocument/2006/relationships/image" Target="../media/image6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25.png"/><Relationship Id="rId4" Type="http://schemas.openxmlformats.org/officeDocument/2006/relationships/image" Target="../media/image10.png"/><Relationship Id="rId5" Type="http://schemas.openxmlformats.org/officeDocument/2006/relationships/image" Target="../media/image29.png"/><Relationship Id="rId6" Type="http://schemas.openxmlformats.org/officeDocument/2006/relationships/image" Target="../media/image62.png"/><Relationship Id="rId7" Type="http://schemas.openxmlformats.org/officeDocument/2006/relationships/image" Target="../media/image6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25.png"/><Relationship Id="rId4" Type="http://schemas.openxmlformats.org/officeDocument/2006/relationships/image" Target="../media/image10.png"/><Relationship Id="rId9" Type="http://schemas.openxmlformats.org/officeDocument/2006/relationships/image" Target="../media/image72.png"/><Relationship Id="rId5" Type="http://schemas.openxmlformats.org/officeDocument/2006/relationships/image" Target="../media/image29.png"/><Relationship Id="rId6" Type="http://schemas.openxmlformats.org/officeDocument/2006/relationships/image" Target="../media/image59.png"/><Relationship Id="rId7" Type="http://schemas.openxmlformats.org/officeDocument/2006/relationships/image" Target="../media/image77.png"/><Relationship Id="rId8" Type="http://schemas.openxmlformats.org/officeDocument/2006/relationships/image" Target="../media/image7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25.png"/><Relationship Id="rId4" Type="http://schemas.openxmlformats.org/officeDocument/2006/relationships/image" Target="../media/image10.png"/><Relationship Id="rId5" Type="http://schemas.openxmlformats.org/officeDocument/2006/relationships/image" Target="../media/image29.png"/><Relationship Id="rId6" Type="http://schemas.openxmlformats.org/officeDocument/2006/relationships/image" Target="../media/image73.png"/><Relationship Id="rId7" Type="http://schemas.openxmlformats.org/officeDocument/2006/relationships/image" Target="../media/image79.png"/><Relationship Id="rId8" Type="http://schemas.openxmlformats.org/officeDocument/2006/relationships/image" Target="../media/image6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25.png"/><Relationship Id="rId4" Type="http://schemas.openxmlformats.org/officeDocument/2006/relationships/image" Target="../media/image10.png"/><Relationship Id="rId5" Type="http://schemas.openxmlformats.org/officeDocument/2006/relationships/image" Target="../media/image29.png"/><Relationship Id="rId6" Type="http://schemas.openxmlformats.org/officeDocument/2006/relationships/image" Target="../media/image69.png"/><Relationship Id="rId7" Type="http://schemas.openxmlformats.org/officeDocument/2006/relationships/image" Target="../media/image7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25.png"/><Relationship Id="rId4" Type="http://schemas.openxmlformats.org/officeDocument/2006/relationships/image" Target="../media/image10.png"/><Relationship Id="rId5" Type="http://schemas.openxmlformats.org/officeDocument/2006/relationships/image" Target="../media/image2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5.png"/><Relationship Id="rId4" Type="http://schemas.openxmlformats.org/officeDocument/2006/relationships/image" Target="../media/image10.png"/><Relationship Id="rId5" Type="http://schemas.openxmlformats.org/officeDocument/2006/relationships/image" Target="../media/image78.png"/><Relationship Id="rId6" Type="http://schemas.openxmlformats.org/officeDocument/2006/relationships/image" Target="../media/image42.png"/><Relationship Id="rId7" Type="http://schemas.openxmlformats.org/officeDocument/2006/relationships/image" Target="../media/image1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5.png"/><Relationship Id="rId4" Type="http://schemas.openxmlformats.org/officeDocument/2006/relationships/image" Target="../media/image10.png"/><Relationship Id="rId5" Type="http://schemas.openxmlformats.org/officeDocument/2006/relationships/image" Target="../media/image16.png"/><Relationship Id="rId6" Type="http://schemas.openxmlformats.org/officeDocument/2006/relationships/image" Target="../media/image2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5.png"/><Relationship Id="rId4" Type="http://schemas.openxmlformats.org/officeDocument/2006/relationships/image" Target="../media/image10.png"/><Relationship Id="rId5" Type="http://schemas.openxmlformats.org/officeDocument/2006/relationships/image" Target="../media/image2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5.png"/><Relationship Id="rId4" Type="http://schemas.openxmlformats.org/officeDocument/2006/relationships/image" Target="../media/image10.png"/><Relationship Id="rId5" Type="http://schemas.openxmlformats.org/officeDocument/2006/relationships/image" Target="../media/image32.png"/><Relationship Id="rId6" Type="http://schemas.openxmlformats.org/officeDocument/2006/relationships/image" Target="../media/image2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5.png"/><Relationship Id="rId4" Type="http://schemas.openxmlformats.org/officeDocument/2006/relationships/image" Target="../media/image10.png"/><Relationship Id="rId5" Type="http://schemas.openxmlformats.org/officeDocument/2006/relationships/image" Target="../media/image34.png"/><Relationship Id="rId6" Type="http://schemas.openxmlformats.org/officeDocument/2006/relationships/image" Target="../media/image1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5.png"/><Relationship Id="rId4" Type="http://schemas.openxmlformats.org/officeDocument/2006/relationships/image" Target="../media/image10.png"/><Relationship Id="rId5"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t/>
            </a:r>
            <a:endParaRPr/>
          </a:p>
        </p:txBody>
      </p:sp>
      <p:sp>
        <p:nvSpPr>
          <p:cNvPr id="55" name="Google Shape;55;p13"/>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pic>
        <p:nvPicPr>
          <p:cNvPr id="56" name="Google Shape;56;p13"/>
          <p:cNvPicPr preferRelativeResize="0"/>
          <p:nvPr/>
        </p:nvPicPr>
        <p:blipFill>
          <a:blip r:embed="rId3">
            <a:alphaModFix/>
          </a:blip>
          <a:stretch>
            <a:fillRect/>
          </a:stretch>
        </p:blipFill>
        <p:spPr>
          <a:xfrm>
            <a:off x="311700" y="-4"/>
            <a:ext cx="8520600" cy="5546353"/>
          </a:xfrm>
          <a:prstGeom prst="rect">
            <a:avLst/>
          </a:prstGeom>
          <a:noFill/>
          <a:ln>
            <a:noFill/>
          </a:ln>
        </p:spPr>
      </p:pic>
      <p:pic>
        <p:nvPicPr>
          <p:cNvPr id="57" name="Google Shape;57;p13"/>
          <p:cNvPicPr preferRelativeResize="0"/>
          <p:nvPr/>
        </p:nvPicPr>
        <p:blipFill>
          <a:blip r:embed="rId4">
            <a:alphaModFix/>
          </a:blip>
          <a:stretch>
            <a:fillRect/>
          </a:stretch>
        </p:blipFill>
        <p:spPr>
          <a:xfrm>
            <a:off x="945625" y="-12"/>
            <a:ext cx="4414575" cy="1543125"/>
          </a:xfrm>
          <a:prstGeom prst="rect">
            <a:avLst/>
          </a:prstGeom>
          <a:noFill/>
          <a:ln>
            <a:noFill/>
          </a:ln>
        </p:spPr>
      </p:pic>
      <p:pic>
        <p:nvPicPr>
          <p:cNvPr id="58" name="Google Shape;58;p13"/>
          <p:cNvPicPr preferRelativeResize="0"/>
          <p:nvPr/>
        </p:nvPicPr>
        <p:blipFill>
          <a:blip r:embed="rId4">
            <a:alphaModFix/>
          </a:blip>
          <a:stretch>
            <a:fillRect/>
          </a:stretch>
        </p:blipFill>
        <p:spPr>
          <a:xfrm>
            <a:off x="2353275" y="920213"/>
            <a:ext cx="2152650" cy="752475"/>
          </a:xfrm>
          <a:prstGeom prst="rect">
            <a:avLst/>
          </a:prstGeom>
          <a:noFill/>
          <a:ln>
            <a:noFill/>
          </a:ln>
        </p:spPr>
      </p:pic>
      <p:pic>
        <p:nvPicPr>
          <p:cNvPr id="59" name="Google Shape;59;p13"/>
          <p:cNvPicPr preferRelativeResize="0"/>
          <p:nvPr/>
        </p:nvPicPr>
        <p:blipFill>
          <a:blip r:embed="rId4">
            <a:alphaModFix/>
          </a:blip>
          <a:stretch>
            <a:fillRect/>
          </a:stretch>
        </p:blipFill>
        <p:spPr>
          <a:xfrm rot="-1159569">
            <a:off x="3295725" y="1079587"/>
            <a:ext cx="2152650" cy="752475"/>
          </a:xfrm>
          <a:prstGeom prst="rect">
            <a:avLst/>
          </a:prstGeom>
          <a:noFill/>
          <a:ln>
            <a:noFill/>
          </a:ln>
        </p:spPr>
      </p:pic>
      <p:pic>
        <p:nvPicPr>
          <p:cNvPr id="60" name="Google Shape;60;p13"/>
          <p:cNvPicPr preferRelativeResize="0"/>
          <p:nvPr/>
        </p:nvPicPr>
        <p:blipFill>
          <a:blip r:embed="rId4">
            <a:alphaModFix/>
          </a:blip>
          <a:stretch>
            <a:fillRect/>
          </a:stretch>
        </p:blipFill>
        <p:spPr>
          <a:xfrm>
            <a:off x="265750" y="855813"/>
            <a:ext cx="2152650" cy="752475"/>
          </a:xfrm>
          <a:prstGeom prst="rect">
            <a:avLst/>
          </a:prstGeom>
          <a:noFill/>
          <a:ln>
            <a:noFill/>
          </a:ln>
        </p:spPr>
      </p:pic>
      <p:pic>
        <p:nvPicPr>
          <p:cNvPr id="61" name="Google Shape;61;p13"/>
          <p:cNvPicPr preferRelativeResize="0"/>
          <p:nvPr/>
        </p:nvPicPr>
        <p:blipFill>
          <a:blip r:embed="rId4">
            <a:alphaModFix/>
          </a:blip>
          <a:stretch>
            <a:fillRect/>
          </a:stretch>
        </p:blipFill>
        <p:spPr>
          <a:xfrm>
            <a:off x="85875" y="40963"/>
            <a:ext cx="2152650" cy="752475"/>
          </a:xfrm>
          <a:prstGeom prst="rect">
            <a:avLst/>
          </a:prstGeom>
          <a:noFill/>
          <a:ln>
            <a:noFill/>
          </a:ln>
        </p:spPr>
      </p:pic>
      <p:pic>
        <p:nvPicPr>
          <p:cNvPr id="62" name="Google Shape;62;p13"/>
          <p:cNvPicPr preferRelativeResize="0"/>
          <p:nvPr/>
        </p:nvPicPr>
        <p:blipFill>
          <a:blip r:embed="rId4">
            <a:alphaModFix/>
          </a:blip>
          <a:stretch>
            <a:fillRect/>
          </a:stretch>
        </p:blipFill>
        <p:spPr>
          <a:xfrm>
            <a:off x="-94000" y="577288"/>
            <a:ext cx="2152650" cy="752475"/>
          </a:xfrm>
          <a:prstGeom prst="rect">
            <a:avLst/>
          </a:prstGeom>
          <a:noFill/>
          <a:ln>
            <a:noFill/>
          </a:ln>
        </p:spPr>
      </p:pic>
      <p:sp>
        <p:nvSpPr>
          <p:cNvPr id="63" name="Google Shape;63;p13"/>
          <p:cNvSpPr txBox="1"/>
          <p:nvPr/>
        </p:nvSpPr>
        <p:spPr>
          <a:xfrm>
            <a:off x="311700" y="149000"/>
            <a:ext cx="4894500" cy="1077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900">
                <a:solidFill>
                  <a:schemeClr val="dk2"/>
                </a:solidFill>
                <a:latin typeface="Roboto Serif SemiBold"/>
                <a:ea typeface="Roboto Serif SemiBold"/>
                <a:cs typeface="Roboto Serif SemiBold"/>
                <a:sym typeface="Roboto Serif SemiBold"/>
              </a:rPr>
              <a:t>DEEPSEEK R1</a:t>
            </a:r>
            <a:endParaRPr sz="2900">
              <a:solidFill>
                <a:schemeClr val="dk2"/>
              </a:solidFill>
              <a:latin typeface="Roboto Serif SemiBold"/>
              <a:ea typeface="Roboto Serif SemiBold"/>
              <a:cs typeface="Roboto Serif SemiBold"/>
              <a:sym typeface="Roboto Serif SemiBold"/>
            </a:endParaRPr>
          </a:p>
          <a:p>
            <a:pPr indent="0" lvl="0" marL="0" rtl="0" algn="l">
              <a:spcBef>
                <a:spcPts val="0"/>
              </a:spcBef>
              <a:spcAft>
                <a:spcPts val="0"/>
              </a:spcAft>
              <a:buNone/>
            </a:pPr>
            <a:r>
              <a:rPr lang="en" sz="2900">
                <a:solidFill>
                  <a:srgbClr val="FF0000"/>
                </a:solidFill>
                <a:latin typeface="Roboto Serif SemiBold"/>
                <a:ea typeface="Roboto Serif SemiBold"/>
                <a:cs typeface="Roboto Serif SemiBold"/>
                <a:sym typeface="Roboto Serif SemiBold"/>
              </a:rPr>
              <a:t>RL STRIKES BACK</a:t>
            </a:r>
            <a:endParaRPr sz="2900">
              <a:solidFill>
                <a:srgbClr val="FF0000"/>
              </a:solidFill>
              <a:latin typeface="Roboto Serif SemiBold"/>
              <a:ea typeface="Roboto Serif SemiBold"/>
              <a:cs typeface="Roboto Serif SemiBold"/>
              <a:sym typeface="Roboto Serif SemiBold"/>
            </a:endParaRPr>
          </a:p>
        </p:txBody>
      </p:sp>
      <p:sp>
        <p:nvSpPr>
          <p:cNvPr id="64" name="Google Shape;64;p13"/>
          <p:cNvSpPr txBox="1"/>
          <p:nvPr/>
        </p:nvSpPr>
        <p:spPr>
          <a:xfrm>
            <a:off x="3937800" y="149000"/>
            <a:ext cx="4894500" cy="10773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2900">
                <a:solidFill>
                  <a:schemeClr val="dk2"/>
                </a:solidFill>
                <a:latin typeface="Roboto Condensed SemiBold"/>
                <a:ea typeface="Roboto Condensed SemiBold"/>
                <a:cs typeface="Roboto Condensed SemiBold"/>
                <a:sym typeface="Roboto Condensed SemiBold"/>
              </a:rPr>
              <a:t>PRESENTED BY</a:t>
            </a:r>
            <a:br>
              <a:rPr lang="en" sz="2900">
                <a:solidFill>
                  <a:schemeClr val="dk2"/>
                </a:solidFill>
                <a:latin typeface="Roboto Condensed SemiBold"/>
                <a:ea typeface="Roboto Condensed SemiBold"/>
                <a:cs typeface="Roboto Condensed SemiBold"/>
                <a:sym typeface="Roboto Condensed SemiBold"/>
              </a:rPr>
            </a:br>
            <a:r>
              <a:rPr lang="en" sz="2900">
                <a:solidFill>
                  <a:schemeClr val="dk2"/>
                </a:solidFill>
                <a:latin typeface="Roboto Condensed SemiBold"/>
                <a:ea typeface="Roboto Condensed SemiBold"/>
                <a:cs typeface="Roboto Condensed SemiBold"/>
                <a:sym typeface="Roboto Condensed SemiBold"/>
              </a:rPr>
              <a:t>MIKE DOAN</a:t>
            </a:r>
            <a:endParaRPr sz="2900">
              <a:solidFill>
                <a:schemeClr val="dk2"/>
              </a:solidFill>
              <a:latin typeface="Roboto Condensed SemiBold"/>
              <a:ea typeface="Roboto Condensed SemiBold"/>
              <a:cs typeface="Roboto Condensed SemiBold"/>
              <a:sym typeface="Roboto Condensed SemiBold"/>
            </a:endParaRPr>
          </a:p>
        </p:txBody>
      </p:sp>
      <p:pic>
        <p:nvPicPr>
          <p:cNvPr id="65" name="Google Shape;65;p13"/>
          <p:cNvPicPr preferRelativeResize="0"/>
          <p:nvPr/>
        </p:nvPicPr>
        <p:blipFill>
          <a:blip r:embed="rId5">
            <a:alphaModFix/>
          </a:blip>
          <a:stretch>
            <a:fillRect/>
          </a:stretch>
        </p:blipFill>
        <p:spPr>
          <a:xfrm>
            <a:off x="-155025" y="-96000"/>
            <a:ext cx="466725" cy="5798425"/>
          </a:xfrm>
          <a:prstGeom prst="rect">
            <a:avLst/>
          </a:prstGeom>
          <a:noFill/>
          <a:ln>
            <a:noFill/>
          </a:ln>
        </p:spPr>
      </p:pic>
      <p:pic>
        <p:nvPicPr>
          <p:cNvPr id="66" name="Google Shape;66;p13"/>
          <p:cNvPicPr preferRelativeResize="0"/>
          <p:nvPr/>
        </p:nvPicPr>
        <p:blipFill>
          <a:blip r:embed="rId5">
            <a:alphaModFix/>
          </a:blip>
          <a:stretch>
            <a:fillRect/>
          </a:stretch>
        </p:blipFill>
        <p:spPr>
          <a:xfrm>
            <a:off x="8788000" y="0"/>
            <a:ext cx="466725" cy="5546350"/>
          </a:xfrm>
          <a:prstGeom prst="rect">
            <a:avLst/>
          </a:prstGeom>
          <a:noFill/>
          <a:ln>
            <a:noFill/>
          </a:ln>
        </p:spPr>
      </p:pic>
      <p:pic>
        <p:nvPicPr>
          <p:cNvPr id="67" name="Google Shape;67;p13"/>
          <p:cNvPicPr preferRelativeResize="0"/>
          <p:nvPr/>
        </p:nvPicPr>
        <p:blipFill>
          <a:blip r:embed="rId6">
            <a:alphaModFix/>
          </a:blip>
          <a:stretch>
            <a:fillRect/>
          </a:stretch>
        </p:blipFill>
        <p:spPr>
          <a:xfrm rot="-5076691">
            <a:off x="2334701" y="4168580"/>
            <a:ext cx="646822" cy="64689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3" name="Shape 143"/>
        <p:cNvGrpSpPr/>
        <p:nvPr/>
      </p:nvGrpSpPr>
      <p:grpSpPr>
        <a:xfrm>
          <a:off x="0" y="0"/>
          <a:ext cx="0" cy="0"/>
          <a:chOff x="0" y="0"/>
          <a:chExt cx="0" cy="0"/>
        </a:xfrm>
      </p:grpSpPr>
      <p:pic>
        <p:nvPicPr>
          <p:cNvPr id="144" name="Google Shape;144;p22"/>
          <p:cNvPicPr preferRelativeResize="0"/>
          <p:nvPr/>
        </p:nvPicPr>
        <p:blipFill>
          <a:blip r:embed="rId4">
            <a:alphaModFix/>
          </a:blip>
          <a:stretch>
            <a:fillRect/>
          </a:stretch>
        </p:blipFill>
        <p:spPr>
          <a:xfrm>
            <a:off x="-274695" y="-103175"/>
            <a:ext cx="9887978" cy="5246675"/>
          </a:xfrm>
          <a:prstGeom prst="rect">
            <a:avLst/>
          </a:prstGeom>
          <a:noFill/>
          <a:ln>
            <a:noFill/>
          </a:ln>
        </p:spPr>
      </p:pic>
      <p:sp>
        <p:nvSpPr>
          <p:cNvPr id="145" name="Google Shape;145;p22"/>
          <p:cNvSpPr txBox="1"/>
          <p:nvPr>
            <p:ph type="title"/>
          </p:nvPr>
        </p:nvSpPr>
        <p:spPr>
          <a:xfrm>
            <a:off x="240275" y="228540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 sz="4420">
                <a:latin typeface="Roboto Condensed"/>
                <a:ea typeface="Roboto Condensed"/>
                <a:cs typeface="Roboto Condensed"/>
                <a:sym typeface="Roboto Condensed"/>
              </a:rPr>
              <a:t>WHAT IS REASONING</a:t>
            </a:r>
            <a:endParaRPr sz="4420">
              <a:solidFill>
                <a:srgbClr val="EFEFEF"/>
              </a:solidFill>
              <a:latin typeface="Roboto Condensed"/>
              <a:ea typeface="Roboto Condensed"/>
              <a:cs typeface="Roboto Condensed"/>
              <a:sym typeface="Roboto Condensed"/>
            </a:endParaRPr>
          </a:p>
        </p:txBody>
      </p:sp>
      <p:sp>
        <p:nvSpPr>
          <p:cNvPr id="146" name="Google Shape;146;p22"/>
          <p:cNvSpPr txBox="1"/>
          <p:nvPr>
            <p:ph idx="1" type="body"/>
          </p:nvPr>
        </p:nvSpPr>
        <p:spPr>
          <a:xfrm>
            <a:off x="149175"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sz="15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0" name="Shape 150"/>
        <p:cNvGrpSpPr/>
        <p:nvPr/>
      </p:nvGrpSpPr>
      <p:grpSpPr>
        <a:xfrm>
          <a:off x="0" y="0"/>
          <a:ext cx="0" cy="0"/>
          <a:chOff x="0" y="0"/>
          <a:chExt cx="0" cy="0"/>
        </a:xfrm>
      </p:grpSpPr>
      <p:pic>
        <p:nvPicPr>
          <p:cNvPr id="151" name="Google Shape;151;p23"/>
          <p:cNvPicPr preferRelativeResize="0"/>
          <p:nvPr/>
        </p:nvPicPr>
        <p:blipFill>
          <a:blip r:embed="rId4">
            <a:alphaModFix/>
          </a:blip>
          <a:stretch>
            <a:fillRect/>
          </a:stretch>
        </p:blipFill>
        <p:spPr>
          <a:xfrm>
            <a:off x="-274695" y="-103175"/>
            <a:ext cx="9887978" cy="5246675"/>
          </a:xfrm>
          <a:prstGeom prst="rect">
            <a:avLst/>
          </a:prstGeom>
          <a:noFill/>
          <a:ln>
            <a:noFill/>
          </a:ln>
        </p:spPr>
      </p:pic>
      <p:pic>
        <p:nvPicPr>
          <p:cNvPr id="152" name="Google Shape;152;p23"/>
          <p:cNvPicPr preferRelativeResize="0"/>
          <p:nvPr/>
        </p:nvPicPr>
        <p:blipFill>
          <a:blip r:embed="rId5">
            <a:alphaModFix/>
          </a:blip>
          <a:stretch>
            <a:fillRect/>
          </a:stretch>
        </p:blipFill>
        <p:spPr>
          <a:xfrm>
            <a:off x="-1182275" y="1017726"/>
            <a:ext cx="4221650" cy="2225425"/>
          </a:xfrm>
          <a:prstGeom prst="rect">
            <a:avLst/>
          </a:prstGeom>
          <a:noFill/>
          <a:ln>
            <a:noFill/>
          </a:ln>
        </p:spPr>
      </p:pic>
      <p:sp>
        <p:nvSpPr>
          <p:cNvPr id="153" name="Google Shape;153;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Roboto Condensed"/>
                <a:ea typeface="Roboto Condensed"/>
                <a:cs typeface="Roboto Condensed"/>
                <a:sym typeface="Roboto Condensed"/>
              </a:rPr>
              <a:t>WHAT IS REASONING</a:t>
            </a:r>
            <a:endParaRPr>
              <a:latin typeface="Roboto Condensed"/>
              <a:ea typeface="Roboto Condensed"/>
              <a:cs typeface="Roboto Condensed"/>
              <a:sym typeface="Roboto Condensed"/>
            </a:endParaRPr>
          </a:p>
        </p:txBody>
      </p:sp>
      <p:sp>
        <p:nvSpPr>
          <p:cNvPr id="154" name="Google Shape;154;p23"/>
          <p:cNvSpPr txBox="1"/>
          <p:nvPr>
            <p:ph idx="1" type="body"/>
          </p:nvPr>
        </p:nvSpPr>
        <p:spPr>
          <a:xfrm>
            <a:off x="149175"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sz="1500"/>
          </a:p>
        </p:txBody>
      </p:sp>
      <p:pic>
        <p:nvPicPr>
          <p:cNvPr id="155" name="Google Shape;155;p23"/>
          <p:cNvPicPr preferRelativeResize="0"/>
          <p:nvPr/>
        </p:nvPicPr>
        <p:blipFill>
          <a:blip r:embed="rId6">
            <a:alphaModFix/>
          </a:blip>
          <a:stretch>
            <a:fillRect/>
          </a:stretch>
        </p:blipFill>
        <p:spPr>
          <a:xfrm>
            <a:off x="3250475" y="1"/>
            <a:ext cx="3875550" cy="2104349"/>
          </a:xfrm>
          <a:prstGeom prst="rect">
            <a:avLst/>
          </a:prstGeom>
          <a:noFill/>
          <a:ln>
            <a:noFill/>
          </a:ln>
        </p:spPr>
      </p:pic>
      <p:pic>
        <p:nvPicPr>
          <p:cNvPr id="156" name="Google Shape;156;p23"/>
          <p:cNvPicPr preferRelativeResize="0"/>
          <p:nvPr/>
        </p:nvPicPr>
        <p:blipFill>
          <a:blip r:embed="rId7">
            <a:alphaModFix/>
          </a:blip>
          <a:stretch>
            <a:fillRect/>
          </a:stretch>
        </p:blipFill>
        <p:spPr>
          <a:xfrm>
            <a:off x="1319213" y="1152475"/>
            <a:ext cx="6505576" cy="3659375"/>
          </a:xfrm>
          <a:prstGeom prst="rect">
            <a:avLst/>
          </a:prstGeom>
          <a:noFill/>
          <a:ln>
            <a:noFill/>
          </a:ln>
        </p:spPr>
      </p:pic>
      <p:pic>
        <p:nvPicPr>
          <p:cNvPr id="157" name="Google Shape;157;p23"/>
          <p:cNvPicPr preferRelativeResize="0"/>
          <p:nvPr/>
        </p:nvPicPr>
        <p:blipFill>
          <a:blip r:embed="rId8">
            <a:alphaModFix/>
          </a:blip>
          <a:stretch>
            <a:fillRect/>
          </a:stretch>
        </p:blipFill>
        <p:spPr>
          <a:xfrm rot="488463">
            <a:off x="669700" y="1090375"/>
            <a:ext cx="1733550" cy="2638425"/>
          </a:xfrm>
          <a:prstGeom prst="rect">
            <a:avLst/>
          </a:prstGeom>
          <a:noFill/>
          <a:ln>
            <a:noFill/>
          </a:ln>
        </p:spPr>
      </p:pic>
      <p:pic>
        <p:nvPicPr>
          <p:cNvPr id="158" name="Google Shape;158;p23"/>
          <p:cNvPicPr preferRelativeResize="0"/>
          <p:nvPr/>
        </p:nvPicPr>
        <p:blipFill>
          <a:blip r:embed="rId9">
            <a:alphaModFix/>
          </a:blip>
          <a:stretch>
            <a:fillRect/>
          </a:stretch>
        </p:blipFill>
        <p:spPr>
          <a:xfrm rot="-952004">
            <a:off x="5143783" y="420104"/>
            <a:ext cx="3844355" cy="3850372"/>
          </a:xfrm>
          <a:prstGeom prst="rect">
            <a:avLst/>
          </a:prstGeom>
          <a:noFill/>
          <a:ln>
            <a:noFill/>
          </a:ln>
        </p:spPr>
      </p:pic>
      <p:pic>
        <p:nvPicPr>
          <p:cNvPr id="159" name="Google Shape;159;p23"/>
          <p:cNvPicPr preferRelativeResize="0"/>
          <p:nvPr/>
        </p:nvPicPr>
        <p:blipFill>
          <a:blip r:embed="rId10">
            <a:alphaModFix/>
          </a:blip>
          <a:stretch>
            <a:fillRect/>
          </a:stretch>
        </p:blipFill>
        <p:spPr>
          <a:xfrm rot="1806521">
            <a:off x="6087126" y="2578112"/>
            <a:ext cx="4416799" cy="2484449"/>
          </a:xfrm>
          <a:prstGeom prst="rect">
            <a:avLst/>
          </a:prstGeom>
          <a:noFill/>
          <a:ln>
            <a:noFill/>
          </a:ln>
        </p:spPr>
      </p:pic>
      <p:sp>
        <p:nvSpPr>
          <p:cNvPr id="160" name="Google Shape;160;p23"/>
          <p:cNvSpPr txBox="1"/>
          <p:nvPr/>
        </p:nvSpPr>
        <p:spPr>
          <a:xfrm>
            <a:off x="2922000" y="1596613"/>
            <a:ext cx="3300000" cy="1431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700">
                <a:solidFill>
                  <a:srgbClr val="FF0000"/>
                </a:solidFill>
                <a:latin typeface="Roboto Condensed"/>
                <a:ea typeface="Roboto Condensed"/>
                <a:cs typeface="Roboto Condensed"/>
                <a:sym typeface="Roboto Condensed"/>
              </a:rPr>
              <a:t>REASONING IS WHEN TREES AND LOOPS ACTUALLY</a:t>
            </a:r>
            <a:endParaRPr b="1" sz="2700">
              <a:solidFill>
                <a:srgbClr val="FF0000"/>
              </a:solidFill>
              <a:latin typeface="Roboto Condensed"/>
              <a:ea typeface="Roboto Condensed"/>
              <a:cs typeface="Roboto Condensed"/>
              <a:sym typeface="Roboto Condensed"/>
            </a:endParaRPr>
          </a:p>
        </p:txBody>
      </p:sp>
      <p:pic>
        <p:nvPicPr>
          <p:cNvPr id="161" name="Google Shape;161;p23"/>
          <p:cNvPicPr preferRelativeResize="0"/>
          <p:nvPr/>
        </p:nvPicPr>
        <p:blipFill>
          <a:blip r:embed="rId11">
            <a:alphaModFix/>
          </a:blip>
          <a:stretch>
            <a:fillRect/>
          </a:stretch>
        </p:blipFill>
        <p:spPr>
          <a:xfrm>
            <a:off x="3500437" y="3773975"/>
            <a:ext cx="2143125" cy="2133600"/>
          </a:xfrm>
          <a:prstGeom prst="rect">
            <a:avLst/>
          </a:prstGeom>
          <a:noFill/>
          <a:ln>
            <a:noFill/>
          </a:ln>
        </p:spPr>
      </p:pic>
      <p:pic>
        <p:nvPicPr>
          <p:cNvPr id="162" name="Google Shape;162;p23"/>
          <p:cNvPicPr preferRelativeResize="0"/>
          <p:nvPr/>
        </p:nvPicPr>
        <p:blipFill>
          <a:blip r:embed="rId12">
            <a:alphaModFix/>
          </a:blip>
          <a:stretch>
            <a:fillRect/>
          </a:stretch>
        </p:blipFill>
        <p:spPr>
          <a:xfrm rot="412494">
            <a:off x="-1328575" y="3264450"/>
            <a:ext cx="5652300" cy="2305125"/>
          </a:xfrm>
          <a:prstGeom prst="rect">
            <a:avLst/>
          </a:prstGeom>
          <a:noFill/>
          <a:ln>
            <a:noFill/>
          </a:ln>
        </p:spPr>
      </p:pic>
      <p:pic>
        <p:nvPicPr>
          <p:cNvPr id="163" name="Google Shape;163;p23"/>
          <p:cNvPicPr preferRelativeResize="0"/>
          <p:nvPr/>
        </p:nvPicPr>
        <p:blipFill>
          <a:blip r:embed="rId13">
            <a:alphaModFix/>
          </a:blip>
          <a:stretch>
            <a:fillRect/>
          </a:stretch>
        </p:blipFill>
        <p:spPr>
          <a:xfrm rot="-572636">
            <a:off x="4470463" y="3663283"/>
            <a:ext cx="2923850" cy="1799292"/>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7" name="Shape 167"/>
        <p:cNvGrpSpPr/>
        <p:nvPr/>
      </p:nvGrpSpPr>
      <p:grpSpPr>
        <a:xfrm>
          <a:off x="0" y="0"/>
          <a:ext cx="0" cy="0"/>
          <a:chOff x="0" y="0"/>
          <a:chExt cx="0" cy="0"/>
        </a:xfrm>
      </p:grpSpPr>
      <p:pic>
        <p:nvPicPr>
          <p:cNvPr id="168" name="Google Shape;168;p24"/>
          <p:cNvPicPr preferRelativeResize="0"/>
          <p:nvPr/>
        </p:nvPicPr>
        <p:blipFill>
          <a:blip r:embed="rId4">
            <a:alphaModFix/>
          </a:blip>
          <a:stretch>
            <a:fillRect/>
          </a:stretch>
        </p:blipFill>
        <p:spPr>
          <a:xfrm>
            <a:off x="-274695" y="-103175"/>
            <a:ext cx="9887978" cy="5246675"/>
          </a:xfrm>
          <a:prstGeom prst="rect">
            <a:avLst/>
          </a:prstGeom>
          <a:noFill/>
          <a:ln>
            <a:noFill/>
          </a:ln>
        </p:spPr>
      </p:pic>
      <p:sp>
        <p:nvSpPr>
          <p:cNvPr id="169" name="Google Shape;169;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Roboto Condensed"/>
                <a:ea typeface="Roboto Condensed"/>
                <a:cs typeface="Roboto Condensed"/>
                <a:sym typeface="Roboto Condensed"/>
              </a:rPr>
              <a:t>RL, A BRIEF HISTORY</a:t>
            </a:r>
            <a:endParaRPr>
              <a:latin typeface="Roboto Condensed"/>
              <a:ea typeface="Roboto Condensed"/>
              <a:cs typeface="Roboto Condensed"/>
              <a:sym typeface="Roboto Condensed"/>
            </a:endParaRPr>
          </a:p>
        </p:txBody>
      </p:sp>
      <p:sp>
        <p:nvSpPr>
          <p:cNvPr id="170" name="Google Shape;170;p24"/>
          <p:cNvSpPr txBox="1"/>
          <p:nvPr>
            <p:ph idx="1" type="body"/>
          </p:nvPr>
        </p:nvSpPr>
        <p:spPr>
          <a:xfrm>
            <a:off x="149175"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sz="1500"/>
          </a:p>
        </p:txBody>
      </p:sp>
      <p:pic>
        <p:nvPicPr>
          <p:cNvPr id="171" name="Google Shape;171;p24"/>
          <p:cNvPicPr preferRelativeResize="0"/>
          <p:nvPr/>
        </p:nvPicPr>
        <p:blipFill>
          <a:blip r:embed="rId5">
            <a:alphaModFix/>
          </a:blip>
          <a:stretch>
            <a:fillRect/>
          </a:stretch>
        </p:blipFill>
        <p:spPr>
          <a:xfrm>
            <a:off x="1388300" y="1118025"/>
            <a:ext cx="6367399" cy="2024575"/>
          </a:xfrm>
          <a:prstGeom prst="rect">
            <a:avLst/>
          </a:prstGeom>
          <a:noFill/>
          <a:ln>
            <a:noFill/>
          </a:ln>
        </p:spPr>
      </p:pic>
      <p:pic>
        <p:nvPicPr>
          <p:cNvPr id="172" name="Google Shape;172;p24"/>
          <p:cNvPicPr preferRelativeResize="0"/>
          <p:nvPr/>
        </p:nvPicPr>
        <p:blipFill>
          <a:blip r:embed="rId6">
            <a:alphaModFix/>
          </a:blip>
          <a:stretch>
            <a:fillRect/>
          </a:stretch>
        </p:blipFill>
        <p:spPr>
          <a:xfrm>
            <a:off x="1297975" y="3142602"/>
            <a:ext cx="6548049" cy="19436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6" name="Shape 176"/>
        <p:cNvGrpSpPr/>
        <p:nvPr/>
      </p:nvGrpSpPr>
      <p:grpSpPr>
        <a:xfrm>
          <a:off x="0" y="0"/>
          <a:ext cx="0" cy="0"/>
          <a:chOff x="0" y="0"/>
          <a:chExt cx="0" cy="0"/>
        </a:xfrm>
      </p:grpSpPr>
      <p:pic>
        <p:nvPicPr>
          <p:cNvPr id="177" name="Google Shape;177;p25"/>
          <p:cNvPicPr preferRelativeResize="0"/>
          <p:nvPr/>
        </p:nvPicPr>
        <p:blipFill>
          <a:blip r:embed="rId4">
            <a:alphaModFix/>
          </a:blip>
          <a:stretch>
            <a:fillRect/>
          </a:stretch>
        </p:blipFill>
        <p:spPr>
          <a:xfrm>
            <a:off x="-122295" y="49225"/>
            <a:ext cx="9887978" cy="5246675"/>
          </a:xfrm>
          <a:prstGeom prst="rect">
            <a:avLst/>
          </a:prstGeom>
          <a:noFill/>
          <a:ln>
            <a:noFill/>
          </a:ln>
        </p:spPr>
      </p:pic>
      <p:pic>
        <p:nvPicPr>
          <p:cNvPr id="178" name="Google Shape;178;p25"/>
          <p:cNvPicPr preferRelativeResize="0"/>
          <p:nvPr/>
        </p:nvPicPr>
        <p:blipFill>
          <a:blip r:embed="rId4">
            <a:alphaModFix/>
          </a:blip>
          <a:stretch>
            <a:fillRect/>
          </a:stretch>
        </p:blipFill>
        <p:spPr>
          <a:xfrm>
            <a:off x="-274695" y="-103175"/>
            <a:ext cx="9887978" cy="5246675"/>
          </a:xfrm>
          <a:prstGeom prst="rect">
            <a:avLst/>
          </a:prstGeom>
          <a:noFill/>
          <a:ln>
            <a:noFill/>
          </a:ln>
        </p:spPr>
      </p:pic>
      <p:sp>
        <p:nvSpPr>
          <p:cNvPr id="179" name="Google Shape;179;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DEEPSEEK R1</a:t>
            </a:r>
            <a:endParaRPr/>
          </a:p>
        </p:txBody>
      </p:sp>
      <p:pic>
        <p:nvPicPr>
          <p:cNvPr id="180" name="Google Shape;180;p25"/>
          <p:cNvPicPr preferRelativeResize="0"/>
          <p:nvPr/>
        </p:nvPicPr>
        <p:blipFill>
          <a:blip r:embed="rId5">
            <a:alphaModFix/>
          </a:blip>
          <a:stretch>
            <a:fillRect/>
          </a:stretch>
        </p:blipFill>
        <p:spPr>
          <a:xfrm>
            <a:off x="341038" y="3049988"/>
            <a:ext cx="8372475" cy="2409825"/>
          </a:xfrm>
          <a:prstGeom prst="rect">
            <a:avLst/>
          </a:prstGeom>
          <a:noFill/>
          <a:ln>
            <a:noFill/>
          </a:ln>
        </p:spPr>
      </p:pic>
      <p:sp>
        <p:nvSpPr>
          <p:cNvPr id="181" name="Google Shape;181;p25"/>
          <p:cNvSpPr txBox="1"/>
          <p:nvPr>
            <p:ph idx="1" type="body"/>
          </p:nvPr>
        </p:nvSpPr>
        <p:spPr>
          <a:xfrm>
            <a:off x="149175"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sz="1500"/>
          </a:p>
        </p:txBody>
      </p:sp>
      <p:pic>
        <p:nvPicPr>
          <p:cNvPr id="182" name="Google Shape;182;p25"/>
          <p:cNvPicPr preferRelativeResize="0"/>
          <p:nvPr/>
        </p:nvPicPr>
        <p:blipFill>
          <a:blip r:embed="rId6">
            <a:alphaModFix/>
          </a:blip>
          <a:stretch>
            <a:fillRect/>
          </a:stretch>
        </p:blipFill>
        <p:spPr>
          <a:xfrm>
            <a:off x="1720124" y="1152475"/>
            <a:ext cx="5703751" cy="37425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6" name="Shape 186"/>
        <p:cNvGrpSpPr/>
        <p:nvPr/>
      </p:nvGrpSpPr>
      <p:grpSpPr>
        <a:xfrm>
          <a:off x="0" y="0"/>
          <a:ext cx="0" cy="0"/>
          <a:chOff x="0" y="0"/>
          <a:chExt cx="0" cy="0"/>
        </a:xfrm>
      </p:grpSpPr>
      <p:pic>
        <p:nvPicPr>
          <p:cNvPr id="187" name="Google Shape;187;p26"/>
          <p:cNvPicPr preferRelativeResize="0"/>
          <p:nvPr/>
        </p:nvPicPr>
        <p:blipFill>
          <a:blip r:embed="rId4">
            <a:alphaModFix/>
          </a:blip>
          <a:stretch>
            <a:fillRect/>
          </a:stretch>
        </p:blipFill>
        <p:spPr>
          <a:xfrm>
            <a:off x="-122295" y="49225"/>
            <a:ext cx="9887978" cy="5246675"/>
          </a:xfrm>
          <a:prstGeom prst="rect">
            <a:avLst/>
          </a:prstGeom>
          <a:noFill/>
          <a:ln>
            <a:noFill/>
          </a:ln>
        </p:spPr>
      </p:pic>
      <p:pic>
        <p:nvPicPr>
          <p:cNvPr id="188" name="Google Shape;188;p26"/>
          <p:cNvPicPr preferRelativeResize="0"/>
          <p:nvPr/>
        </p:nvPicPr>
        <p:blipFill>
          <a:blip r:embed="rId4">
            <a:alphaModFix/>
          </a:blip>
          <a:stretch>
            <a:fillRect/>
          </a:stretch>
        </p:blipFill>
        <p:spPr>
          <a:xfrm>
            <a:off x="-274695" y="-103175"/>
            <a:ext cx="9887978" cy="5246675"/>
          </a:xfrm>
          <a:prstGeom prst="rect">
            <a:avLst/>
          </a:prstGeom>
          <a:noFill/>
          <a:ln>
            <a:noFill/>
          </a:ln>
        </p:spPr>
      </p:pic>
      <p:sp>
        <p:nvSpPr>
          <p:cNvPr id="189" name="Google Shape;189;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TRY DEEPSEEK R1 TODAY!!!</a:t>
            </a:r>
            <a:endParaRPr/>
          </a:p>
        </p:txBody>
      </p:sp>
      <p:pic>
        <p:nvPicPr>
          <p:cNvPr id="190" name="Google Shape;190;p26"/>
          <p:cNvPicPr preferRelativeResize="0"/>
          <p:nvPr/>
        </p:nvPicPr>
        <p:blipFill>
          <a:blip r:embed="rId5">
            <a:alphaModFix/>
          </a:blip>
          <a:stretch>
            <a:fillRect/>
          </a:stretch>
        </p:blipFill>
        <p:spPr>
          <a:xfrm>
            <a:off x="341038" y="3049988"/>
            <a:ext cx="8372475" cy="2409825"/>
          </a:xfrm>
          <a:prstGeom prst="rect">
            <a:avLst/>
          </a:prstGeom>
          <a:noFill/>
          <a:ln>
            <a:noFill/>
          </a:ln>
        </p:spPr>
      </p:pic>
      <p:sp>
        <p:nvSpPr>
          <p:cNvPr id="191" name="Google Shape;191;p26"/>
          <p:cNvSpPr txBox="1"/>
          <p:nvPr>
            <p:ph idx="1" type="body"/>
          </p:nvPr>
        </p:nvSpPr>
        <p:spPr>
          <a:xfrm>
            <a:off x="149175"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sz="1500"/>
          </a:p>
        </p:txBody>
      </p:sp>
      <p:pic>
        <p:nvPicPr>
          <p:cNvPr id="192" name="Google Shape;192;p26"/>
          <p:cNvPicPr preferRelativeResize="0"/>
          <p:nvPr/>
        </p:nvPicPr>
        <p:blipFill>
          <a:blip r:embed="rId6">
            <a:alphaModFix/>
          </a:blip>
          <a:stretch>
            <a:fillRect/>
          </a:stretch>
        </p:blipFill>
        <p:spPr>
          <a:xfrm>
            <a:off x="1333912" y="1152475"/>
            <a:ext cx="6476176" cy="38787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6" name="Shape 196"/>
        <p:cNvGrpSpPr/>
        <p:nvPr/>
      </p:nvGrpSpPr>
      <p:grpSpPr>
        <a:xfrm>
          <a:off x="0" y="0"/>
          <a:ext cx="0" cy="0"/>
          <a:chOff x="0" y="0"/>
          <a:chExt cx="0" cy="0"/>
        </a:xfrm>
      </p:grpSpPr>
      <p:pic>
        <p:nvPicPr>
          <p:cNvPr id="197" name="Google Shape;197;p27"/>
          <p:cNvPicPr preferRelativeResize="0"/>
          <p:nvPr/>
        </p:nvPicPr>
        <p:blipFill>
          <a:blip r:embed="rId4">
            <a:alphaModFix/>
          </a:blip>
          <a:stretch>
            <a:fillRect/>
          </a:stretch>
        </p:blipFill>
        <p:spPr>
          <a:xfrm>
            <a:off x="341038" y="3049988"/>
            <a:ext cx="8372475" cy="2409825"/>
          </a:xfrm>
          <a:prstGeom prst="rect">
            <a:avLst/>
          </a:prstGeom>
          <a:noFill/>
          <a:ln>
            <a:noFill/>
          </a:ln>
        </p:spPr>
      </p:pic>
      <p:pic>
        <p:nvPicPr>
          <p:cNvPr id="198" name="Google Shape;198;p27"/>
          <p:cNvPicPr preferRelativeResize="0"/>
          <p:nvPr/>
        </p:nvPicPr>
        <p:blipFill>
          <a:blip r:embed="rId5">
            <a:alphaModFix/>
          </a:blip>
          <a:stretch>
            <a:fillRect/>
          </a:stretch>
        </p:blipFill>
        <p:spPr>
          <a:xfrm>
            <a:off x="-122295" y="49225"/>
            <a:ext cx="9887978" cy="5246675"/>
          </a:xfrm>
          <a:prstGeom prst="rect">
            <a:avLst/>
          </a:prstGeom>
          <a:noFill/>
          <a:ln>
            <a:noFill/>
          </a:ln>
        </p:spPr>
      </p:pic>
      <p:pic>
        <p:nvPicPr>
          <p:cNvPr id="199" name="Google Shape;199;p27"/>
          <p:cNvPicPr preferRelativeResize="0"/>
          <p:nvPr/>
        </p:nvPicPr>
        <p:blipFill>
          <a:blip r:embed="rId5">
            <a:alphaModFix/>
          </a:blip>
          <a:stretch>
            <a:fillRect/>
          </a:stretch>
        </p:blipFill>
        <p:spPr>
          <a:xfrm>
            <a:off x="-274695" y="-103175"/>
            <a:ext cx="9887978" cy="5246675"/>
          </a:xfrm>
          <a:prstGeom prst="rect">
            <a:avLst/>
          </a:prstGeom>
          <a:noFill/>
          <a:ln>
            <a:noFill/>
          </a:ln>
        </p:spPr>
      </p:pic>
      <p:sp>
        <p:nvSpPr>
          <p:cNvPr id="200" name="Google Shape;200;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GET DEEPSEEK R1 TODAY!</a:t>
            </a:r>
            <a:endParaRPr/>
          </a:p>
        </p:txBody>
      </p:sp>
      <p:sp>
        <p:nvSpPr>
          <p:cNvPr id="201" name="Google Shape;201;p27"/>
          <p:cNvSpPr txBox="1"/>
          <p:nvPr>
            <p:ph idx="1" type="body"/>
          </p:nvPr>
        </p:nvSpPr>
        <p:spPr>
          <a:xfrm>
            <a:off x="149175"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sz="1500"/>
          </a:p>
        </p:txBody>
      </p:sp>
      <p:pic>
        <p:nvPicPr>
          <p:cNvPr id="202" name="Google Shape;202;p27"/>
          <p:cNvPicPr preferRelativeResize="0"/>
          <p:nvPr/>
        </p:nvPicPr>
        <p:blipFill>
          <a:blip r:embed="rId6">
            <a:alphaModFix/>
          </a:blip>
          <a:stretch>
            <a:fillRect/>
          </a:stretch>
        </p:blipFill>
        <p:spPr>
          <a:xfrm>
            <a:off x="4060905" y="1152475"/>
            <a:ext cx="4608869" cy="3416399"/>
          </a:xfrm>
          <a:prstGeom prst="rect">
            <a:avLst/>
          </a:prstGeom>
          <a:noFill/>
          <a:ln>
            <a:noFill/>
          </a:ln>
        </p:spPr>
      </p:pic>
      <p:sp>
        <p:nvSpPr>
          <p:cNvPr id="203" name="Google Shape;203;p27"/>
          <p:cNvSpPr txBox="1"/>
          <p:nvPr/>
        </p:nvSpPr>
        <p:spPr>
          <a:xfrm>
            <a:off x="256125" y="4531375"/>
            <a:ext cx="5787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rPr>
              <a:t>brew install blob-of-software-that-totally-isn’t-malware</a:t>
            </a:r>
            <a:endParaRPr sz="1800">
              <a:solidFill>
                <a:schemeClr val="dk2"/>
              </a:solidFill>
            </a:endParaRPr>
          </a:p>
        </p:txBody>
      </p:sp>
      <p:pic>
        <p:nvPicPr>
          <p:cNvPr id="204" name="Google Shape;204;p27"/>
          <p:cNvPicPr preferRelativeResize="0"/>
          <p:nvPr/>
        </p:nvPicPr>
        <p:blipFill>
          <a:blip r:embed="rId7">
            <a:alphaModFix/>
          </a:blip>
          <a:stretch>
            <a:fillRect/>
          </a:stretch>
        </p:blipFill>
        <p:spPr>
          <a:xfrm>
            <a:off x="621025" y="1152475"/>
            <a:ext cx="3100425" cy="3087050"/>
          </a:xfrm>
          <a:prstGeom prst="rect">
            <a:avLst/>
          </a:prstGeom>
          <a:noFill/>
          <a:ln>
            <a:noFill/>
          </a:ln>
        </p:spPr>
      </p:pic>
      <p:pic>
        <p:nvPicPr>
          <p:cNvPr id="205" name="Google Shape;205;p27"/>
          <p:cNvPicPr preferRelativeResize="0"/>
          <p:nvPr/>
        </p:nvPicPr>
        <p:blipFill>
          <a:blip r:embed="rId8">
            <a:alphaModFix/>
          </a:blip>
          <a:stretch>
            <a:fillRect/>
          </a:stretch>
        </p:blipFill>
        <p:spPr>
          <a:xfrm>
            <a:off x="1517475" y="4573900"/>
            <a:ext cx="4253550" cy="461700"/>
          </a:xfrm>
          <a:prstGeom prst="rect">
            <a:avLst/>
          </a:prstGeom>
          <a:noFill/>
          <a:ln>
            <a:noFill/>
          </a:ln>
        </p:spPr>
      </p:pic>
      <p:sp>
        <p:nvSpPr>
          <p:cNvPr id="206" name="Google Shape;206;p27"/>
          <p:cNvSpPr txBox="1"/>
          <p:nvPr/>
        </p:nvSpPr>
        <p:spPr>
          <a:xfrm>
            <a:off x="1517475" y="4573900"/>
            <a:ext cx="3882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rPr>
              <a:t>t</a:t>
            </a:r>
            <a:r>
              <a:rPr lang="en" sz="1800">
                <a:solidFill>
                  <a:schemeClr val="dk2"/>
                </a:solidFill>
              </a:rPr>
              <a:t>otally-not-just-a-llama.cpp-wrapper</a:t>
            </a:r>
            <a:endParaRPr sz="1800">
              <a:solidFill>
                <a:schemeClr val="dk2"/>
              </a:solidFill>
            </a:endParaRPr>
          </a:p>
        </p:txBody>
      </p:sp>
      <p:pic>
        <p:nvPicPr>
          <p:cNvPr id="207" name="Google Shape;207;p27"/>
          <p:cNvPicPr preferRelativeResize="0"/>
          <p:nvPr/>
        </p:nvPicPr>
        <p:blipFill>
          <a:blip r:embed="rId8">
            <a:alphaModFix/>
          </a:blip>
          <a:stretch>
            <a:fillRect/>
          </a:stretch>
        </p:blipFill>
        <p:spPr>
          <a:xfrm>
            <a:off x="1517475" y="4573900"/>
            <a:ext cx="4253550" cy="461700"/>
          </a:xfrm>
          <a:prstGeom prst="rect">
            <a:avLst/>
          </a:prstGeom>
          <a:noFill/>
          <a:ln>
            <a:noFill/>
          </a:ln>
        </p:spPr>
      </p:pic>
      <p:sp>
        <p:nvSpPr>
          <p:cNvPr id="208" name="Google Shape;208;p27"/>
          <p:cNvSpPr txBox="1"/>
          <p:nvPr/>
        </p:nvSpPr>
        <p:spPr>
          <a:xfrm>
            <a:off x="1517475" y="4573900"/>
            <a:ext cx="3882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rPr>
              <a:t>ollama</a:t>
            </a:r>
            <a:endParaRPr sz="1800">
              <a:solidFill>
                <a:schemeClr val="dk2"/>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0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0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12" name="Shape 212"/>
        <p:cNvGrpSpPr/>
        <p:nvPr/>
      </p:nvGrpSpPr>
      <p:grpSpPr>
        <a:xfrm>
          <a:off x="0" y="0"/>
          <a:ext cx="0" cy="0"/>
          <a:chOff x="0" y="0"/>
          <a:chExt cx="0" cy="0"/>
        </a:xfrm>
      </p:grpSpPr>
      <p:pic>
        <p:nvPicPr>
          <p:cNvPr id="213" name="Google Shape;213;p28"/>
          <p:cNvPicPr preferRelativeResize="0"/>
          <p:nvPr/>
        </p:nvPicPr>
        <p:blipFill>
          <a:blip r:embed="rId4">
            <a:alphaModFix/>
          </a:blip>
          <a:stretch>
            <a:fillRect/>
          </a:stretch>
        </p:blipFill>
        <p:spPr>
          <a:xfrm>
            <a:off x="-274695" y="-103175"/>
            <a:ext cx="9887978" cy="5246675"/>
          </a:xfrm>
          <a:prstGeom prst="rect">
            <a:avLst/>
          </a:prstGeom>
          <a:noFill/>
          <a:ln>
            <a:noFill/>
          </a:ln>
        </p:spPr>
      </p:pic>
      <p:sp>
        <p:nvSpPr>
          <p:cNvPr id="214" name="Google Shape;214;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Roboto Condensed"/>
                <a:ea typeface="Roboto Condensed"/>
                <a:cs typeface="Roboto Condensed"/>
                <a:sym typeface="Roboto Condensed"/>
              </a:rPr>
              <a:t>GROUP RELATIVE POLICY OPTIMIZATION (GRPO)</a:t>
            </a:r>
            <a:endParaRPr>
              <a:latin typeface="Roboto Condensed"/>
              <a:ea typeface="Roboto Condensed"/>
              <a:cs typeface="Roboto Condensed"/>
              <a:sym typeface="Roboto Condensed"/>
            </a:endParaRPr>
          </a:p>
        </p:txBody>
      </p:sp>
      <p:sp>
        <p:nvSpPr>
          <p:cNvPr id="215" name="Google Shape;215;p28"/>
          <p:cNvSpPr txBox="1"/>
          <p:nvPr>
            <p:ph idx="1" type="body"/>
          </p:nvPr>
        </p:nvSpPr>
        <p:spPr>
          <a:xfrm>
            <a:off x="149175"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sz="1500"/>
          </a:p>
        </p:txBody>
      </p:sp>
      <p:pic>
        <p:nvPicPr>
          <p:cNvPr id="216" name="Google Shape;216;p28"/>
          <p:cNvPicPr preferRelativeResize="0"/>
          <p:nvPr/>
        </p:nvPicPr>
        <p:blipFill>
          <a:blip r:embed="rId5">
            <a:alphaModFix/>
          </a:blip>
          <a:stretch>
            <a:fillRect/>
          </a:stretch>
        </p:blipFill>
        <p:spPr>
          <a:xfrm>
            <a:off x="1189037" y="1152475"/>
            <a:ext cx="6765938" cy="34164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20" name="Shape 220"/>
        <p:cNvGrpSpPr/>
        <p:nvPr/>
      </p:nvGrpSpPr>
      <p:grpSpPr>
        <a:xfrm>
          <a:off x="0" y="0"/>
          <a:ext cx="0" cy="0"/>
          <a:chOff x="0" y="0"/>
          <a:chExt cx="0" cy="0"/>
        </a:xfrm>
      </p:grpSpPr>
      <p:pic>
        <p:nvPicPr>
          <p:cNvPr id="221" name="Google Shape;221;p29"/>
          <p:cNvPicPr preferRelativeResize="0"/>
          <p:nvPr/>
        </p:nvPicPr>
        <p:blipFill>
          <a:blip r:embed="rId4">
            <a:alphaModFix/>
          </a:blip>
          <a:stretch>
            <a:fillRect/>
          </a:stretch>
        </p:blipFill>
        <p:spPr>
          <a:xfrm>
            <a:off x="-274695" y="-103175"/>
            <a:ext cx="9887978" cy="5246675"/>
          </a:xfrm>
          <a:prstGeom prst="rect">
            <a:avLst/>
          </a:prstGeom>
          <a:noFill/>
          <a:ln>
            <a:noFill/>
          </a:ln>
        </p:spPr>
      </p:pic>
      <p:sp>
        <p:nvSpPr>
          <p:cNvPr id="222" name="Google Shape;222;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Roboto Condensed"/>
                <a:ea typeface="Roboto Condensed"/>
                <a:cs typeface="Roboto Condensed"/>
                <a:sym typeface="Roboto Condensed"/>
              </a:rPr>
              <a:t>PPO TO GRPO</a:t>
            </a:r>
            <a:endParaRPr>
              <a:latin typeface="Roboto Condensed"/>
              <a:ea typeface="Roboto Condensed"/>
              <a:cs typeface="Roboto Condensed"/>
              <a:sym typeface="Roboto Condensed"/>
            </a:endParaRPr>
          </a:p>
        </p:txBody>
      </p:sp>
      <p:sp>
        <p:nvSpPr>
          <p:cNvPr id="223" name="Google Shape;223;p29"/>
          <p:cNvSpPr txBox="1"/>
          <p:nvPr>
            <p:ph idx="1" type="body"/>
          </p:nvPr>
        </p:nvSpPr>
        <p:spPr>
          <a:xfrm>
            <a:off x="149175"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sz="1500"/>
          </a:p>
        </p:txBody>
      </p:sp>
      <p:pic>
        <p:nvPicPr>
          <p:cNvPr id="224" name="Google Shape;224;p29"/>
          <p:cNvPicPr preferRelativeResize="0"/>
          <p:nvPr/>
        </p:nvPicPr>
        <p:blipFill>
          <a:blip r:embed="rId5">
            <a:alphaModFix/>
          </a:blip>
          <a:stretch>
            <a:fillRect/>
          </a:stretch>
        </p:blipFill>
        <p:spPr>
          <a:xfrm>
            <a:off x="1791984" y="1152475"/>
            <a:ext cx="5560031" cy="34164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28" name="Shape 228"/>
        <p:cNvGrpSpPr/>
        <p:nvPr/>
      </p:nvGrpSpPr>
      <p:grpSpPr>
        <a:xfrm>
          <a:off x="0" y="0"/>
          <a:ext cx="0" cy="0"/>
          <a:chOff x="0" y="0"/>
          <a:chExt cx="0" cy="0"/>
        </a:xfrm>
      </p:grpSpPr>
      <p:pic>
        <p:nvPicPr>
          <p:cNvPr id="229" name="Google Shape;229;p30"/>
          <p:cNvPicPr preferRelativeResize="0"/>
          <p:nvPr/>
        </p:nvPicPr>
        <p:blipFill>
          <a:blip r:embed="rId4">
            <a:alphaModFix/>
          </a:blip>
          <a:stretch>
            <a:fillRect/>
          </a:stretch>
        </p:blipFill>
        <p:spPr>
          <a:xfrm>
            <a:off x="-274695" y="-103175"/>
            <a:ext cx="9887978" cy="5246675"/>
          </a:xfrm>
          <a:prstGeom prst="rect">
            <a:avLst/>
          </a:prstGeom>
          <a:noFill/>
          <a:ln>
            <a:noFill/>
          </a:ln>
        </p:spPr>
      </p:pic>
      <p:sp>
        <p:nvSpPr>
          <p:cNvPr id="230" name="Google Shape;230;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Roboto Condensed"/>
                <a:ea typeface="Roboto Condensed"/>
                <a:cs typeface="Roboto Condensed"/>
                <a:sym typeface="Roboto Condensed"/>
              </a:rPr>
              <a:t>PPO TO GRPO</a:t>
            </a:r>
            <a:endParaRPr>
              <a:latin typeface="Roboto Condensed"/>
              <a:ea typeface="Roboto Condensed"/>
              <a:cs typeface="Roboto Condensed"/>
              <a:sym typeface="Roboto Condensed"/>
            </a:endParaRPr>
          </a:p>
        </p:txBody>
      </p:sp>
      <p:sp>
        <p:nvSpPr>
          <p:cNvPr id="231" name="Google Shape;231;p30"/>
          <p:cNvSpPr txBox="1"/>
          <p:nvPr>
            <p:ph idx="1" type="body"/>
          </p:nvPr>
        </p:nvSpPr>
        <p:spPr>
          <a:xfrm>
            <a:off x="149175"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sz="1500"/>
          </a:p>
        </p:txBody>
      </p:sp>
      <p:pic>
        <p:nvPicPr>
          <p:cNvPr id="232" name="Google Shape;232;p30"/>
          <p:cNvPicPr preferRelativeResize="0"/>
          <p:nvPr/>
        </p:nvPicPr>
        <p:blipFill>
          <a:blip r:embed="rId5">
            <a:alphaModFix/>
          </a:blip>
          <a:stretch>
            <a:fillRect/>
          </a:stretch>
        </p:blipFill>
        <p:spPr>
          <a:xfrm>
            <a:off x="414325" y="885275"/>
            <a:ext cx="8315325" cy="1581150"/>
          </a:xfrm>
          <a:prstGeom prst="rect">
            <a:avLst/>
          </a:prstGeom>
          <a:noFill/>
          <a:ln>
            <a:noFill/>
          </a:ln>
        </p:spPr>
      </p:pic>
      <p:pic>
        <p:nvPicPr>
          <p:cNvPr id="233" name="Google Shape;233;p30"/>
          <p:cNvPicPr preferRelativeResize="0"/>
          <p:nvPr/>
        </p:nvPicPr>
        <p:blipFill>
          <a:blip r:embed="rId6">
            <a:alphaModFix/>
          </a:blip>
          <a:stretch>
            <a:fillRect/>
          </a:stretch>
        </p:blipFill>
        <p:spPr>
          <a:xfrm>
            <a:off x="746450" y="2466425"/>
            <a:ext cx="7651099" cy="26770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37" name="Shape 237"/>
        <p:cNvGrpSpPr/>
        <p:nvPr/>
      </p:nvGrpSpPr>
      <p:grpSpPr>
        <a:xfrm>
          <a:off x="0" y="0"/>
          <a:ext cx="0" cy="0"/>
          <a:chOff x="0" y="0"/>
          <a:chExt cx="0" cy="0"/>
        </a:xfrm>
      </p:grpSpPr>
      <p:pic>
        <p:nvPicPr>
          <p:cNvPr id="238" name="Google Shape;238;p31"/>
          <p:cNvPicPr preferRelativeResize="0"/>
          <p:nvPr/>
        </p:nvPicPr>
        <p:blipFill>
          <a:blip r:embed="rId4">
            <a:alphaModFix/>
          </a:blip>
          <a:stretch>
            <a:fillRect/>
          </a:stretch>
        </p:blipFill>
        <p:spPr>
          <a:xfrm>
            <a:off x="-274695" y="-103175"/>
            <a:ext cx="9887978" cy="5246675"/>
          </a:xfrm>
          <a:prstGeom prst="rect">
            <a:avLst/>
          </a:prstGeom>
          <a:noFill/>
          <a:ln>
            <a:noFill/>
          </a:ln>
        </p:spPr>
      </p:pic>
      <p:sp>
        <p:nvSpPr>
          <p:cNvPr id="239" name="Google Shape;239;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Roboto Condensed"/>
                <a:ea typeface="Roboto Condensed"/>
                <a:cs typeface="Roboto Condensed"/>
                <a:sym typeface="Roboto Condensed"/>
              </a:rPr>
              <a:t>GROUP RELATIVE POLICY OPTIMIZATION (GRPO)</a:t>
            </a:r>
            <a:endParaRPr>
              <a:latin typeface="Roboto Condensed"/>
              <a:ea typeface="Roboto Condensed"/>
              <a:cs typeface="Roboto Condensed"/>
              <a:sym typeface="Roboto Condensed"/>
            </a:endParaRPr>
          </a:p>
        </p:txBody>
      </p:sp>
      <p:sp>
        <p:nvSpPr>
          <p:cNvPr id="240" name="Google Shape;240;p31"/>
          <p:cNvSpPr txBox="1"/>
          <p:nvPr>
            <p:ph idx="1" type="body"/>
          </p:nvPr>
        </p:nvSpPr>
        <p:spPr>
          <a:xfrm>
            <a:off x="149175"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sz="1500"/>
          </a:p>
        </p:txBody>
      </p:sp>
      <p:pic>
        <p:nvPicPr>
          <p:cNvPr id="241" name="Google Shape;241;p31"/>
          <p:cNvPicPr preferRelativeResize="0"/>
          <p:nvPr/>
        </p:nvPicPr>
        <p:blipFill>
          <a:blip r:embed="rId5">
            <a:alphaModFix/>
          </a:blip>
          <a:stretch>
            <a:fillRect/>
          </a:stretch>
        </p:blipFill>
        <p:spPr>
          <a:xfrm>
            <a:off x="149175" y="1152475"/>
            <a:ext cx="5735949" cy="3416400"/>
          </a:xfrm>
          <a:prstGeom prst="rect">
            <a:avLst/>
          </a:prstGeom>
          <a:noFill/>
          <a:ln>
            <a:noFill/>
          </a:ln>
        </p:spPr>
      </p:pic>
      <p:sp>
        <p:nvSpPr>
          <p:cNvPr id="242" name="Google Shape;242;p31"/>
          <p:cNvSpPr txBox="1"/>
          <p:nvPr/>
        </p:nvSpPr>
        <p:spPr>
          <a:xfrm>
            <a:off x="1720250" y="3816275"/>
            <a:ext cx="48099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800">
              <a:solidFill>
                <a:schemeClr val="dk2"/>
              </a:solidFill>
            </a:endParaRPr>
          </a:p>
        </p:txBody>
      </p:sp>
      <p:sp>
        <p:nvSpPr>
          <p:cNvPr id="243" name="Google Shape;243;p31"/>
          <p:cNvSpPr txBox="1"/>
          <p:nvPr/>
        </p:nvSpPr>
        <p:spPr>
          <a:xfrm>
            <a:off x="3198300" y="2047300"/>
            <a:ext cx="57360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rgbClr val="FF0000"/>
                </a:solidFill>
                <a:latin typeface="Roboto Condensed"/>
                <a:ea typeface="Roboto Condensed"/>
                <a:cs typeface="Roboto Condensed"/>
                <a:sym typeface="Roboto Condensed"/>
              </a:rPr>
              <a:t>“The improvement in the expected reward from tweaking the model’s parameters comes from adding up the rewards you’d expect from all possible actions, adjusted by how much those tweaks shift the likelihood of choosing each action.”</a:t>
            </a:r>
            <a:endParaRPr sz="1800">
              <a:solidFill>
                <a:srgbClr val="FF0000"/>
              </a:solidFill>
              <a:latin typeface="Roboto Condensed"/>
              <a:ea typeface="Roboto Condensed"/>
              <a:cs typeface="Roboto Condensed"/>
              <a:sym typeface="Roboto Condense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pic>
        <p:nvPicPr>
          <p:cNvPr id="72" name="Google Shape;72;p14"/>
          <p:cNvPicPr preferRelativeResize="0"/>
          <p:nvPr/>
        </p:nvPicPr>
        <p:blipFill>
          <a:blip r:embed="rId3">
            <a:alphaModFix/>
          </a:blip>
          <a:stretch>
            <a:fillRect/>
          </a:stretch>
        </p:blipFill>
        <p:spPr>
          <a:xfrm>
            <a:off x="-274695" y="-103175"/>
            <a:ext cx="9887978" cy="5246675"/>
          </a:xfrm>
          <a:prstGeom prst="rect">
            <a:avLst/>
          </a:prstGeom>
          <a:noFill/>
          <a:ln>
            <a:noFill/>
          </a:ln>
        </p:spPr>
      </p:pic>
      <p:pic>
        <p:nvPicPr>
          <p:cNvPr id="73" name="Google Shape;73;p14"/>
          <p:cNvPicPr preferRelativeResize="0"/>
          <p:nvPr/>
        </p:nvPicPr>
        <p:blipFill>
          <a:blip r:embed="rId4">
            <a:alphaModFix amt="10000"/>
          </a:blip>
          <a:stretch>
            <a:fillRect/>
          </a:stretch>
        </p:blipFill>
        <p:spPr>
          <a:xfrm>
            <a:off x="1036948" y="0"/>
            <a:ext cx="7070104" cy="5143501"/>
          </a:xfrm>
          <a:prstGeom prst="rect">
            <a:avLst/>
          </a:prstGeom>
          <a:noFill/>
          <a:ln>
            <a:noFill/>
          </a:ln>
        </p:spPr>
      </p:pic>
      <p:sp>
        <p:nvSpPr>
          <p:cNvPr id="74" name="Google Shape;74;p14"/>
          <p:cNvSpPr txBox="1"/>
          <p:nvPr>
            <p:ph type="title"/>
          </p:nvPr>
        </p:nvSpPr>
        <p:spPr>
          <a:xfrm>
            <a:off x="311700" y="67470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n">
                <a:solidFill>
                  <a:srgbClr val="646464"/>
                </a:solidFill>
                <a:latin typeface="Roboto Condensed"/>
                <a:ea typeface="Roboto Condensed"/>
                <a:cs typeface="Roboto Condensed"/>
                <a:sym typeface="Roboto Condensed"/>
              </a:rPr>
              <a:t> ̶ ̶W̶H̶O̶ ̶I̶S̶ ̶</a:t>
            </a:r>
            <a:r>
              <a:rPr b="1" lang="en">
                <a:solidFill>
                  <a:srgbClr val="4A86E8"/>
                </a:solidFill>
                <a:latin typeface="Roboto Condensed"/>
                <a:ea typeface="Roboto Condensed"/>
                <a:cs typeface="Roboto Condensed"/>
                <a:sym typeface="Roboto Condensed"/>
              </a:rPr>
              <a:t>D̶E̶E̶P̶S̶E̶E̶K̶</a:t>
            </a:r>
            <a:r>
              <a:rPr b="1" lang="en">
                <a:solidFill>
                  <a:srgbClr val="646464"/>
                </a:solidFill>
                <a:latin typeface="Roboto Condensed"/>
                <a:ea typeface="Roboto Condensed"/>
                <a:cs typeface="Roboto Condensed"/>
                <a:sym typeface="Roboto Condensed"/>
              </a:rPr>
              <a:t> ̶ ̶</a:t>
            </a:r>
            <a:endParaRPr b="1">
              <a:solidFill>
                <a:srgbClr val="646464"/>
              </a:solidFill>
              <a:latin typeface="Roboto Condensed"/>
              <a:ea typeface="Roboto Condensed"/>
              <a:cs typeface="Roboto Condensed"/>
              <a:sym typeface="Roboto Condensed"/>
            </a:endParaRPr>
          </a:p>
          <a:p>
            <a:pPr indent="0" lvl="0" marL="0" rtl="0" algn="ctr">
              <a:spcBef>
                <a:spcPts val="0"/>
              </a:spcBef>
              <a:spcAft>
                <a:spcPts val="0"/>
              </a:spcAft>
              <a:buNone/>
            </a:pPr>
            <a:r>
              <a:t/>
            </a:r>
            <a:endParaRPr b="1">
              <a:solidFill>
                <a:srgbClr val="646464"/>
              </a:solidFill>
              <a:latin typeface="Roboto Condensed"/>
              <a:ea typeface="Roboto Condensed"/>
              <a:cs typeface="Roboto Condensed"/>
              <a:sym typeface="Roboto Condensed"/>
            </a:endParaRPr>
          </a:p>
          <a:p>
            <a:pPr indent="0" lvl="0" marL="0" rtl="0" algn="ctr">
              <a:spcBef>
                <a:spcPts val="0"/>
              </a:spcBef>
              <a:spcAft>
                <a:spcPts val="0"/>
              </a:spcAft>
              <a:buNone/>
            </a:pPr>
            <a:r>
              <a:rPr b="1" lang="en">
                <a:solidFill>
                  <a:srgbClr val="646464"/>
                </a:solidFill>
                <a:latin typeface="Roboto Condensed"/>
                <a:ea typeface="Roboto Condensed"/>
                <a:cs typeface="Roboto Condensed"/>
                <a:sym typeface="Roboto Condensed"/>
              </a:rPr>
              <a:t>WHAT IS </a:t>
            </a:r>
            <a:r>
              <a:rPr b="1" lang="en">
                <a:solidFill>
                  <a:srgbClr val="CC0000"/>
                </a:solidFill>
                <a:latin typeface="Roboto Condensed"/>
                <a:ea typeface="Roboto Condensed"/>
                <a:cs typeface="Roboto Condensed"/>
                <a:sym typeface="Roboto Condensed"/>
              </a:rPr>
              <a:t>MATH? </a:t>
            </a:r>
            <a:r>
              <a:rPr b="1" lang="en">
                <a:solidFill>
                  <a:srgbClr val="646464"/>
                </a:solidFill>
                <a:latin typeface="Roboto Condensed"/>
                <a:ea typeface="Roboto Condensed"/>
                <a:cs typeface="Roboto Condensed"/>
                <a:sym typeface="Roboto Condensed"/>
              </a:rPr>
              <a:t>WHAT IS</a:t>
            </a:r>
            <a:r>
              <a:rPr b="1" lang="en">
                <a:solidFill>
                  <a:srgbClr val="CC4125"/>
                </a:solidFill>
                <a:latin typeface="Roboto Condensed"/>
                <a:ea typeface="Roboto Condensed"/>
                <a:cs typeface="Roboto Condensed"/>
                <a:sym typeface="Roboto Condensed"/>
              </a:rPr>
              <a:t> REASONING?</a:t>
            </a:r>
            <a:endParaRPr b="1">
              <a:solidFill>
                <a:srgbClr val="CC4125"/>
              </a:solidFill>
              <a:latin typeface="Roboto Condensed"/>
              <a:ea typeface="Roboto Condensed"/>
              <a:cs typeface="Roboto Condensed"/>
              <a:sym typeface="Roboto Condensed"/>
            </a:endParaRPr>
          </a:p>
          <a:p>
            <a:pPr indent="0" lvl="0" marL="0" rtl="0" algn="ctr">
              <a:spcBef>
                <a:spcPts val="0"/>
              </a:spcBef>
              <a:spcAft>
                <a:spcPts val="0"/>
              </a:spcAft>
              <a:buNone/>
            </a:pPr>
            <a:r>
              <a:t/>
            </a:r>
            <a:endParaRPr b="1">
              <a:solidFill>
                <a:srgbClr val="FFD966"/>
              </a:solidFill>
              <a:latin typeface="Roboto Condensed"/>
              <a:ea typeface="Roboto Condensed"/>
              <a:cs typeface="Roboto Condensed"/>
              <a:sym typeface="Roboto Condensed"/>
            </a:endParaRPr>
          </a:p>
          <a:p>
            <a:pPr indent="0" lvl="0" marL="0" rtl="0" algn="ctr">
              <a:spcBef>
                <a:spcPts val="0"/>
              </a:spcBef>
              <a:spcAft>
                <a:spcPts val="0"/>
              </a:spcAft>
              <a:buNone/>
            </a:pPr>
            <a:r>
              <a:rPr b="1" lang="en">
                <a:solidFill>
                  <a:srgbClr val="CC4125"/>
                </a:solidFill>
                <a:latin typeface="Roboto Condensed"/>
                <a:ea typeface="Roboto Condensed"/>
                <a:cs typeface="Roboto Condensed"/>
                <a:sym typeface="Roboto Condensed"/>
              </a:rPr>
              <a:t>RL</a:t>
            </a:r>
            <a:r>
              <a:rPr b="1" lang="en">
                <a:solidFill>
                  <a:srgbClr val="646464"/>
                </a:solidFill>
                <a:latin typeface="Roboto Condensed"/>
                <a:ea typeface="Roboto Condensed"/>
                <a:cs typeface="Roboto Condensed"/>
                <a:sym typeface="Roboto Condensed"/>
              </a:rPr>
              <a:t>, A BRIEF HISTORY</a:t>
            </a:r>
            <a:endParaRPr b="1">
              <a:solidFill>
                <a:srgbClr val="646464"/>
              </a:solidFill>
              <a:latin typeface="Roboto Condensed"/>
              <a:ea typeface="Roboto Condensed"/>
              <a:cs typeface="Roboto Condensed"/>
              <a:sym typeface="Roboto Condensed"/>
            </a:endParaRPr>
          </a:p>
          <a:p>
            <a:pPr indent="0" lvl="0" marL="0" rtl="0" algn="ctr">
              <a:spcBef>
                <a:spcPts val="0"/>
              </a:spcBef>
              <a:spcAft>
                <a:spcPts val="0"/>
              </a:spcAft>
              <a:buClr>
                <a:schemeClr val="dk1"/>
              </a:buClr>
              <a:buSzPct val="39285"/>
              <a:buFont typeface="Arial"/>
              <a:buNone/>
            </a:pPr>
            <a:r>
              <a:t/>
            </a:r>
            <a:endParaRPr b="1">
              <a:solidFill>
                <a:srgbClr val="646464"/>
              </a:solidFill>
              <a:latin typeface="Roboto Condensed"/>
              <a:ea typeface="Roboto Condensed"/>
              <a:cs typeface="Roboto Condensed"/>
              <a:sym typeface="Roboto Condensed"/>
            </a:endParaRPr>
          </a:p>
          <a:p>
            <a:pPr indent="0" lvl="0" marL="0" rtl="0" algn="ctr">
              <a:spcBef>
                <a:spcPts val="0"/>
              </a:spcBef>
              <a:spcAft>
                <a:spcPts val="0"/>
              </a:spcAft>
              <a:buNone/>
            </a:pPr>
            <a:r>
              <a:rPr b="1" lang="en" u="sng">
                <a:solidFill>
                  <a:srgbClr val="FF0000"/>
                </a:solidFill>
                <a:latin typeface="Roboto Condensed"/>
                <a:ea typeface="Roboto Condensed"/>
                <a:cs typeface="Roboto Condensed"/>
                <a:sym typeface="Roboto Condensed"/>
              </a:rPr>
              <a:t>DEEPSEEK R1</a:t>
            </a:r>
            <a:endParaRPr b="1" sz="2022">
              <a:solidFill>
                <a:srgbClr val="646464"/>
              </a:solidFill>
              <a:latin typeface="Roboto Condensed"/>
              <a:ea typeface="Roboto Condensed"/>
              <a:cs typeface="Roboto Condensed"/>
              <a:sym typeface="Roboto Condensed"/>
            </a:endParaRPr>
          </a:p>
          <a:p>
            <a:pPr indent="0" lvl="0" marL="0" rtl="0" algn="l">
              <a:spcBef>
                <a:spcPts val="0"/>
              </a:spcBef>
              <a:spcAft>
                <a:spcPts val="0"/>
              </a:spcAft>
              <a:buNone/>
            </a:pPr>
            <a:r>
              <a:t/>
            </a:r>
            <a:endParaRPr b="1" sz="1800">
              <a:solidFill>
                <a:srgbClr val="646464"/>
              </a:solidFill>
              <a:latin typeface="Roboto Condensed"/>
              <a:ea typeface="Roboto Condensed"/>
              <a:cs typeface="Roboto Condensed"/>
              <a:sym typeface="Roboto Condensed"/>
            </a:endParaRPr>
          </a:p>
          <a:p>
            <a:pPr indent="0" lvl="0" marL="0" rtl="0" algn="ctr">
              <a:spcBef>
                <a:spcPts val="0"/>
              </a:spcBef>
              <a:spcAft>
                <a:spcPts val="0"/>
              </a:spcAft>
              <a:buNone/>
            </a:pPr>
            <a:r>
              <a:rPr b="1" lang="en">
                <a:solidFill>
                  <a:srgbClr val="CC0000"/>
                </a:solidFill>
                <a:latin typeface="Roboto Condensed"/>
                <a:ea typeface="Roboto Condensed"/>
                <a:cs typeface="Roboto Condensed"/>
                <a:sym typeface="Roboto Condensed"/>
              </a:rPr>
              <a:t>GRPO </a:t>
            </a:r>
            <a:r>
              <a:rPr b="1" lang="en">
                <a:solidFill>
                  <a:schemeClr val="dk2"/>
                </a:solidFill>
                <a:latin typeface="Roboto Condensed"/>
                <a:ea typeface="Roboto Condensed"/>
                <a:cs typeface="Roboto Condensed"/>
                <a:sym typeface="Roboto Condensed"/>
              </a:rPr>
              <a:t>AND </a:t>
            </a:r>
            <a:r>
              <a:rPr b="1" lang="en">
                <a:solidFill>
                  <a:srgbClr val="A61C00"/>
                </a:solidFill>
                <a:latin typeface="Roboto Condensed"/>
                <a:ea typeface="Roboto Condensed"/>
                <a:cs typeface="Roboto Condensed"/>
                <a:sym typeface="Roboto Condensed"/>
              </a:rPr>
              <a:t>REASONING DISTILLATION</a:t>
            </a:r>
            <a:endParaRPr b="1">
              <a:solidFill>
                <a:srgbClr val="A61C00"/>
              </a:solidFill>
              <a:latin typeface="Roboto Condensed"/>
              <a:ea typeface="Roboto Condensed"/>
              <a:cs typeface="Roboto Condensed"/>
              <a:sym typeface="Roboto Condensed"/>
            </a:endParaRPr>
          </a:p>
          <a:p>
            <a:pPr indent="0" lvl="0" marL="0" rtl="0" algn="ctr">
              <a:spcBef>
                <a:spcPts val="0"/>
              </a:spcBef>
              <a:spcAft>
                <a:spcPts val="0"/>
              </a:spcAft>
              <a:buNone/>
            </a:pPr>
            <a:r>
              <a:t/>
            </a:r>
            <a:endParaRPr b="1">
              <a:solidFill>
                <a:srgbClr val="CC0000"/>
              </a:solidFill>
              <a:latin typeface="Roboto Condensed"/>
              <a:ea typeface="Roboto Condensed"/>
              <a:cs typeface="Roboto Condensed"/>
              <a:sym typeface="Roboto Condensed"/>
            </a:endParaRPr>
          </a:p>
          <a:p>
            <a:pPr indent="0" lvl="0" marL="0" rtl="0" algn="ctr">
              <a:spcBef>
                <a:spcPts val="0"/>
              </a:spcBef>
              <a:spcAft>
                <a:spcPts val="0"/>
              </a:spcAft>
              <a:buNone/>
            </a:pPr>
            <a:r>
              <a:rPr b="1" lang="en">
                <a:solidFill>
                  <a:srgbClr val="CC0000"/>
                </a:solidFill>
                <a:latin typeface="Roboto Condensed"/>
                <a:ea typeface="Roboto Condensed"/>
                <a:cs typeface="Roboto Condensed"/>
                <a:sym typeface="Roboto Condensed"/>
              </a:rPr>
              <a:t>RESULTS</a:t>
            </a:r>
            <a:endParaRPr b="1">
              <a:solidFill>
                <a:srgbClr val="CC0000"/>
              </a:solidFill>
              <a:latin typeface="Roboto Condensed"/>
              <a:ea typeface="Roboto Condensed"/>
              <a:cs typeface="Roboto Condensed"/>
              <a:sym typeface="Roboto Condensed"/>
            </a:endParaRPr>
          </a:p>
          <a:p>
            <a:pPr indent="0" lvl="0" marL="0" rtl="0" algn="l">
              <a:spcBef>
                <a:spcPts val="0"/>
              </a:spcBef>
              <a:spcAft>
                <a:spcPts val="0"/>
              </a:spcAft>
              <a:buNone/>
            </a:pPr>
            <a:r>
              <a:t/>
            </a:r>
            <a:endParaRPr b="1">
              <a:solidFill>
                <a:srgbClr val="CC0000"/>
              </a:solidFill>
              <a:latin typeface="Roboto Condensed"/>
              <a:ea typeface="Roboto Condensed"/>
              <a:cs typeface="Roboto Condensed"/>
              <a:sym typeface="Roboto Condensed"/>
            </a:endParaRPr>
          </a:p>
          <a:p>
            <a:pPr indent="0" lvl="0" marL="0" rtl="0" algn="ctr">
              <a:spcBef>
                <a:spcPts val="0"/>
              </a:spcBef>
              <a:spcAft>
                <a:spcPts val="0"/>
              </a:spcAft>
              <a:buClr>
                <a:schemeClr val="dk1"/>
              </a:buClr>
              <a:buSzPct val="39285"/>
              <a:buFont typeface="Arial"/>
              <a:buNone/>
            </a:pPr>
            <a:r>
              <a:t/>
            </a:r>
            <a:endParaRPr b="1">
              <a:solidFill>
                <a:srgbClr val="CC0000"/>
              </a:solidFill>
              <a:latin typeface="Roboto Condensed"/>
              <a:ea typeface="Roboto Condensed"/>
              <a:cs typeface="Roboto Condensed"/>
              <a:sym typeface="Roboto Condense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47" name="Shape 247"/>
        <p:cNvGrpSpPr/>
        <p:nvPr/>
      </p:nvGrpSpPr>
      <p:grpSpPr>
        <a:xfrm>
          <a:off x="0" y="0"/>
          <a:ext cx="0" cy="0"/>
          <a:chOff x="0" y="0"/>
          <a:chExt cx="0" cy="0"/>
        </a:xfrm>
      </p:grpSpPr>
      <p:pic>
        <p:nvPicPr>
          <p:cNvPr id="248" name="Google Shape;248;p32"/>
          <p:cNvPicPr preferRelativeResize="0"/>
          <p:nvPr/>
        </p:nvPicPr>
        <p:blipFill>
          <a:blip r:embed="rId4">
            <a:alphaModFix/>
          </a:blip>
          <a:stretch>
            <a:fillRect/>
          </a:stretch>
        </p:blipFill>
        <p:spPr>
          <a:xfrm>
            <a:off x="-274695" y="-103175"/>
            <a:ext cx="9887978" cy="5246675"/>
          </a:xfrm>
          <a:prstGeom prst="rect">
            <a:avLst/>
          </a:prstGeom>
          <a:noFill/>
          <a:ln>
            <a:noFill/>
          </a:ln>
        </p:spPr>
      </p:pic>
      <p:sp>
        <p:nvSpPr>
          <p:cNvPr id="249" name="Google Shape;249;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Roboto Condensed"/>
                <a:ea typeface="Roboto Condensed"/>
                <a:cs typeface="Roboto Condensed"/>
                <a:sym typeface="Roboto Condensed"/>
              </a:rPr>
              <a:t>GROUP RELATIVE POLICY OPTIMIZATION (GRPO)</a:t>
            </a:r>
            <a:endParaRPr>
              <a:latin typeface="Roboto Condensed"/>
              <a:ea typeface="Roboto Condensed"/>
              <a:cs typeface="Roboto Condensed"/>
              <a:sym typeface="Roboto Condensed"/>
            </a:endParaRPr>
          </a:p>
        </p:txBody>
      </p:sp>
      <p:sp>
        <p:nvSpPr>
          <p:cNvPr id="250" name="Google Shape;250;p32"/>
          <p:cNvSpPr txBox="1"/>
          <p:nvPr>
            <p:ph idx="1" type="body"/>
          </p:nvPr>
        </p:nvSpPr>
        <p:spPr>
          <a:xfrm>
            <a:off x="149175"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sz="1500"/>
          </a:p>
        </p:txBody>
      </p:sp>
      <p:pic>
        <p:nvPicPr>
          <p:cNvPr id="251" name="Google Shape;251;p32"/>
          <p:cNvPicPr preferRelativeResize="0"/>
          <p:nvPr/>
        </p:nvPicPr>
        <p:blipFill>
          <a:blip r:embed="rId5">
            <a:alphaModFix/>
          </a:blip>
          <a:stretch>
            <a:fillRect/>
          </a:stretch>
        </p:blipFill>
        <p:spPr>
          <a:xfrm>
            <a:off x="1533525" y="1055688"/>
            <a:ext cx="6076950" cy="36099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55" name="Shape 255"/>
        <p:cNvGrpSpPr/>
        <p:nvPr/>
      </p:nvGrpSpPr>
      <p:grpSpPr>
        <a:xfrm>
          <a:off x="0" y="0"/>
          <a:ext cx="0" cy="0"/>
          <a:chOff x="0" y="0"/>
          <a:chExt cx="0" cy="0"/>
        </a:xfrm>
      </p:grpSpPr>
      <p:pic>
        <p:nvPicPr>
          <p:cNvPr id="256" name="Google Shape;256;p33"/>
          <p:cNvPicPr preferRelativeResize="0"/>
          <p:nvPr/>
        </p:nvPicPr>
        <p:blipFill>
          <a:blip r:embed="rId4">
            <a:alphaModFix/>
          </a:blip>
          <a:stretch>
            <a:fillRect/>
          </a:stretch>
        </p:blipFill>
        <p:spPr>
          <a:xfrm>
            <a:off x="-274695" y="-103175"/>
            <a:ext cx="9887978" cy="5246675"/>
          </a:xfrm>
          <a:prstGeom prst="rect">
            <a:avLst/>
          </a:prstGeom>
          <a:noFill/>
          <a:ln>
            <a:noFill/>
          </a:ln>
        </p:spPr>
      </p:pic>
      <p:sp>
        <p:nvSpPr>
          <p:cNvPr id="257" name="Google Shape;257;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Roboto Condensed"/>
                <a:ea typeface="Roboto Condensed"/>
                <a:cs typeface="Roboto Condensed"/>
                <a:sym typeface="Roboto Condensed"/>
              </a:rPr>
              <a:t>GROUP RELATIVE POLICY OPTIMIZATION (GRPO)</a:t>
            </a:r>
            <a:endParaRPr>
              <a:latin typeface="Roboto Condensed"/>
              <a:ea typeface="Roboto Condensed"/>
              <a:cs typeface="Roboto Condensed"/>
              <a:sym typeface="Roboto Condensed"/>
            </a:endParaRPr>
          </a:p>
        </p:txBody>
      </p:sp>
      <p:sp>
        <p:nvSpPr>
          <p:cNvPr id="258" name="Google Shape;258;p33"/>
          <p:cNvSpPr txBox="1"/>
          <p:nvPr>
            <p:ph idx="1" type="body"/>
          </p:nvPr>
        </p:nvSpPr>
        <p:spPr>
          <a:xfrm>
            <a:off x="149175"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sz="1500"/>
          </a:p>
        </p:txBody>
      </p:sp>
      <p:pic>
        <p:nvPicPr>
          <p:cNvPr id="259" name="Google Shape;259;p33"/>
          <p:cNvPicPr preferRelativeResize="0"/>
          <p:nvPr/>
        </p:nvPicPr>
        <p:blipFill>
          <a:blip r:embed="rId5">
            <a:alphaModFix/>
          </a:blip>
          <a:stretch>
            <a:fillRect/>
          </a:stretch>
        </p:blipFill>
        <p:spPr>
          <a:xfrm>
            <a:off x="1533525" y="1152475"/>
            <a:ext cx="6076950" cy="29432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63" name="Shape 263"/>
        <p:cNvGrpSpPr/>
        <p:nvPr/>
      </p:nvGrpSpPr>
      <p:grpSpPr>
        <a:xfrm>
          <a:off x="0" y="0"/>
          <a:ext cx="0" cy="0"/>
          <a:chOff x="0" y="0"/>
          <a:chExt cx="0" cy="0"/>
        </a:xfrm>
      </p:grpSpPr>
      <p:pic>
        <p:nvPicPr>
          <p:cNvPr id="264" name="Google Shape;264;p34"/>
          <p:cNvPicPr preferRelativeResize="0"/>
          <p:nvPr/>
        </p:nvPicPr>
        <p:blipFill>
          <a:blip r:embed="rId4">
            <a:alphaModFix/>
          </a:blip>
          <a:stretch>
            <a:fillRect/>
          </a:stretch>
        </p:blipFill>
        <p:spPr>
          <a:xfrm>
            <a:off x="-274695" y="-103175"/>
            <a:ext cx="9887978" cy="5246675"/>
          </a:xfrm>
          <a:prstGeom prst="rect">
            <a:avLst/>
          </a:prstGeom>
          <a:noFill/>
          <a:ln>
            <a:noFill/>
          </a:ln>
        </p:spPr>
      </p:pic>
      <p:sp>
        <p:nvSpPr>
          <p:cNvPr id="265" name="Google Shape;265;p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Roboto Condensed"/>
                <a:ea typeface="Roboto Condensed"/>
                <a:cs typeface="Roboto Condensed"/>
                <a:sym typeface="Roboto Condensed"/>
              </a:rPr>
              <a:t>GROUP RELATIVE POLICY OPTIMIZATION (GRPO)</a:t>
            </a:r>
            <a:endParaRPr>
              <a:latin typeface="Roboto Condensed"/>
              <a:ea typeface="Roboto Condensed"/>
              <a:cs typeface="Roboto Condensed"/>
              <a:sym typeface="Roboto Condensed"/>
            </a:endParaRPr>
          </a:p>
        </p:txBody>
      </p:sp>
      <p:sp>
        <p:nvSpPr>
          <p:cNvPr id="266" name="Google Shape;266;p34"/>
          <p:cNvSpPr txBox="1"/>
          <p:nvPr>
            <p:ph idx="1" type="body"/>
          </p:nvPr>
        </p:nvSpPr>
        <p:spPr>
          <a:xfrm>
            <a:off x="149175"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sz="1500"/>
          </a:p>
        </p:txBody>
      </p:sp>
      <p:pic>
        <p:nvPicPr>
          <p:cNvPr id="267" name="Google Shape;267;p34"/>
          <p:cNvPicPr preferRelativeResize="0"/>
          <p:nvPr/>
        </p:nvPicPr>
        <p:blipFill>
          <a:blip r:embed="rId5">
            <a:alphaModFix/>
          </a:blip>
          <a:stretch>
            <a:fillRect/>
          </a:stretch>
        </p:blipFill>
        <p:spPr>
          <a:xfrm>
            <a:off x="1533525" y="1152463"/>
            <a:ext cx="6076950" cy="38004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71" name="Shape 271"/>
        <p:cNvGrpSpPr/>
        <p:nvPr/>
      </p:nvGrpSpPr>
      <p:grpSpPr>
        <a:xfrm>
          <a:off x="0" y="0"/>
          <a:ext cx="0" cy="0"/>
          <a:chOff x="0" y="0"/>
          <a:chExt cx="0" cy="0"/>
        </a:xfrm>
      </p:grpSpPr>
      <p:pic>
        <p:nvPicPr>
          <p:cNvPr id="272" name="Google Shape;272;p35"/>
          <p:cNvPicPr preferRelativeResize="0"/>
          <p:nvPr/>
        </p:nvPicPr>
        <p:blipFill>
          <a:blip r:embed="rId4">
            <a:alphaModFix/>
          </a:blip>
          <a:stretch>
            <a:fillRect/>
          </a:stretch>
        </p:blipFill>
        <p:spPr>
          <a:xfrm>
            <a:off x="-274695" y="-103175"/>
            <a:ext cx="9887978" cy="5246675"/>
          </a:xfrm>
          <a:prstGeom prst="rect">
            <a:avLst/>
          </a:prstGeom>
          <a:noFill/>
          <a:ln>
            <a:noFill/>
          </a:ln>
        </p:spPr>
      </p:pic>
      <p:sp>
        <p:nvSpPr>
          <p:cNvPr id="273" name="Google Shape;273;p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Roboto Condensed"/>
                <a:ea typeface="Roboto Condensed"/>
                <a:cs typeface="Roboto Condensed"/>
                <a:sym typeface="Roboto Condensed"/>
              </a:rPr>
              <a:t>GROUP RELATIVE POLICY OPTIMIZATION (GRPO)</a:t>
            </a:r>
            <a:endParaRPr>
              <a:latin typeface="Roboto Condensed"/>
              <a:ea typeface="Roboto Condensed"/>
              <a:cs typeface="Roboto Condensed"/>
              <a:sym typeface="Roboto Condensed"/>
            </a:endParaRPr>
          </a:p>
        </p:txBody>
      </p:sp>
      <p:sp>
        <p:nvSpPr>
          <p:cNvPr id="274" name="Google Shape;274;p35"/>
          <p:cNvSpPr txBox="1"/>
          <p:nvPr>
            <p:ph idx="1" type="body"/>
          </p:nvPr>
        </p:nvSpPr>
        <p:spPr>
          <a:xfrm>
            <a:off x="149175"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sz="1500"/>
          </a:p>
        </p:txBody>
      </p:sp>
      <p:pic>
        <p:nvPicPr>
          <p:cNvPr id="275" name="Google Shape;275;p35"/>
          <p:cNvPicPr preferRelativeResize="0"/>
          <p:nvPr/>
        </p:nvPicPr>
        <p:blipFill>
          <a:blip r:embed="rId5">
            <a:alphaModFix/>
          </a:blip>
          <a:stretch>
            <a:fillRect/>
          </a:stretch>
        </p:blipFill>
        <p:spPr>
          <a:xfrm>
            <a:off x="1725100" y="1152475"/>
            <a:ext cx="5693775" cy="37482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79" name="Shape 279"/>
        <p:cNvGrpSpPr/>
        <p:nvPr/>
      </p:nvGrpSpPr>
      <p:grpSpPr>
        <a:xfrm>
          <a:off x="0" y="0"/>
          <a:ext cx="0" cy="0"/>
          <a:chOff x="0" y="0"/>
          <a:chExt cx="0" cy="0"/>
        </a:xfrm>
      </p:grpSpPr>
      <p:pic>
        <p:nvPicPr>
          <p:cNvPr id="280" name="Google Shape;280;p36"/>
          <p:cNvPicPr preferRelativeResize="0"/>
          <p:nvPr/>
        </p:nvPicPr>
        <p:blipFill>
          <a:blip r:embed="rId4">
            <a:alphaModFix/>
          </a:blip>
          <a:stretch>
            <a:fillRect/>
          </a:stretch>
        </p:blipFill>
        <p:spPr>
          <a:xfrm>
            <a:off x="-274695" y="-103175"/>
            <a:ext cx="9887978" cy="5246675"/>
          </a:xfrm>
          <a:prstGeom prst="rect">
            <a:avLst/>
          </a:prstGeom>
          <a:noFill/>
          <a:ln>
            <a:noFill/>
          </a:ln>
        </p:spPr>
      </p:pic>
      <p:sp>
        <p:nvSpPr>
          <p:cNvPr id="281" name="Google Shape;281;p3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Roboto Condensed"/>
                <a:ea typeface="Roboto Condensed"/>
                <a:cs typeface="Roboto Condensed"/>
                <a:sym typeface="Roboto Condensed"/>
              </a:rPr>
              <a:t>SUPERVISED FINE TUNING (SFT)</a:t>
            </a:r>
            <a:endParaRPr>
              <a:latin typeface="Roboto Condensed"/>
              <a:ea typeface="Roboto Condensed"/>
              <a:cs typeface="Roboto Condensed"/>
              <a:sym typeface="Roboto Condensed"/>
            </a:endParaRPr>
          </a:p>
        </p:txBody>
      </p:sp>
      <p:sp>
        <p:nvSpPr>
          <p:cNvPr id="282" name="Google Shape;282;p36"/>
          <p:cNvSpPr txBox="1"/>
          <p:nvPr>
            <p:ph idx="1" type="body"/>
          </p:nvPr>
        </p:nvSpPr>
        <p:spPr>
          <a:xfrm>
            <a:off x="149175"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sz="1500"/>
          </a:p>
        </p:txBody>
      </p:sp>
      <p:pic>
        <p:nvPicPr>
          <p:cNvPr id="283" name="Google Shape;283;p36"/>
          <p:cNvPicPr preferRelativeResize="0"/>
          <p:nvPr/>
        </p:nvPicPr>
        <p:blipFill>
          <a:blip r:embed="rId5">
            <a:alphaModFix/>
          </a:blip>
          <a:stretch>
            <a:fillRect/>
          </a:stretch>
        </p:blipFill>
        <p:spPr>
          <a:xfrm>
            <a:off x="4084000" y="1152475"/>
            <a:ext cx="4585772" cy="3416400"/>
          </a:xfrm>
          <a:prstGeom prst="rect">
            <a:avLst/>
          </a:prstGeom>
          <a:noFill/>
          <a:ln>
            <a:noFill/>
          </a:ln>
        </p:spPr>
      </p:pic>
      <p:sp>
        <p:nvSpPr>
          <p:cNvPr id="284" name="Google Shape;284;p36"/>
          <p:cNvSpPr txBox="1"/>
          <p:nvPr/>
        </p:nvSpPr>
        <p:spPr>
          <a:xfrm>
            <a:off x="7173650" y="1271300"/>
            <a:ext cx="17901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lt1"/>
                </a:solidFill>
              </a:rPr>
              <a:t>LLAMA</a:t>
            </a:r>
            <a:endParaRPr sz="1800">
              <a:solidFill>
                <a:schemeClr val="lt1"/>
              </a:solidFill>
            </a:endParaRPr>
          </a:p>
          <a:p>
            <a:pPr indent="0" lvl="0" marL="0" rtl="0" algn="l">
              <a:spcBef>
                <a:spcPts val="0"/>
              </a:spcBef>
              <a:spcAft>
                <a:spcPts val="0"/>
              </a:spcAft>
              <a:buNone/>
            </a:pPr>
            <a:r>
              <a:rPr lang="en" sz="1800">
                <a:solidFill>
                  <a:schemeClr val="lt1"/>
                </a:solidFill>
              </a:rPr>
              <a:t>QWEN</a:t>
            </a:r>
            <a:br>
              <a:rPr lang="en" sz="1800">
                <a:solidFill>
                  <a:schemeClr val="lt1"/>
                </a:solidFill>
              </a:rPr>
            </a:br>
            <a:r>
              <a:rPr lang="en" sz="1800">
                <a:solidFill>
                  <a:schemeClr val="lt1"/>
                </a:solidFill>
              </a:rPr>
              <a:t>OPENAI</a:t>
            </a:r>
            <a:endParaRPr sz="1800">
              <a:solidFill>
                <a:schemeClr val="lt1"/>
              </a:solidFill>
            </a:endParaRPr>
          </a:p>
        </p:txBody>
      </p:sp>
      <p:sp>
        <p:nvSpPr>
          <p:cNvPr id="285" name="Google Shape;285;p36"/>
          <p:cNvSpPr txBox="1"/>
          <p:nvPr/>
        </p:nvSpPr>
        <p:spPr>
          <a:xfrm>
            <a:off x="5201875" y="2023675"/>
            <a:ext cx="37359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lt1"/>
                </a:solidFill>
              </a:rPr>
              <a:t>DEEPSEEK</a:t>
            </a:r>
            <a:endParaRPr sz="1800">
              <a:solidFill>
                <a:schemeClr val="lt1"/>
              </a:solidFill>
            </a:endParaRPr>
          </a:p>
        </p:txBody>
      </p:sp>
      <p:pic>
        <p:nvPicPr>
          <p:cNvPr id="286" name="Google Shape;286;p36"/>
          <p:cNvPicPr preferRelativeResize="0"/>
          <p:nvPr/>
        </p:nvPicPr>
        <p:blipFill>
          <a:blip r:embed="rId6">
            <a:alphaModFix/>
          </a:blip>
          <a:stretch>
            <a:fillRect/>
          </a:stretch>
        </p:blipFill>
        <p:spPr>
          <a:xfrm>
            <a:off x="271849" y="1146623"/>
            <a:ext cx="3812151" cy="34281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90" name="Shape 290"/>
        <p:cNvGrpSpPr/>
        <p:nvPr/>
      </p:nvGrpSpPr>
      <p:grpSpPr>
        <a:xfrm>
          <a:off x="0" y="0"/>
          <a:ext cx="0" cy="0"/>
          <a:chOff x="0" y="0"/>
          <a:chExt cx="0" cy="0"/>
        </a:xfrm>
      </p:grpSpPr>
      <p:pic>
        <p:nvPicPr>
          <p:cNvPr id="291" name="Google Shape;291;p37"/>
          <p:cNvPicPr preferRelativeResize="0"/>
          <p:nvPr/>
        </p:nvPicPr>
        <p:blipFill>
          <a:blip r:embed="rId4">
            <a:alphaModFix/>
          </a:blip>
          <a:stretch>
            <a:fillRect/>
          </a:stretch>
        </p:blipFill>
        <p:spPr>
          <a:xfrm>
            <a:off x="-274695" y="-103175"/>
            <a:ext cx="9887978" cy="5246675"/>
          </a:xfrm>
          <a:prstGeom prst="rect">
            <a:avLst/>
          </a:prstGeom>
          <a:noFill/>
          <a:ln>
            <a:noFill/>
          </a:ln>
        </p:spPr>
      </p:pic>
      <p:sp>
        <p:nvSpPr>
          <p:cNvPr id="292" name="Google Shape;292;p3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Roboto Condensed"/>
                <a:ea typeface="Roboto Condensed"/>
                <a:cs typeface="Roboto Condensed"/>
                <a:sym typeface="Roboto Condensed"/>
              </a:rPr>
              <a:t>FORMAL VERIFICATION</a:t>
            </a:r>
            <a:endParaRPr>
              <a:latin typeface="Roboto Condensed"/>
              <a:ea typeface="Roboto Condensed"/>
              <a:cs typeface="Roboto Condensed"/>
              <a:sym typeface="Roboto Condensed"/>
            </a:endParaRPr>
          </a:p>
        </p:txBody>
      </p:sp>
      <p:sp>
        <p:nvSpPr>
          <p:cNvPr id="293" name="Google Shape;293;p37"/>
          <p:cNvSpPr txBox="1"/>
          <p:nvPr>
            <p:ph idx="1" type="body"/>
          </p:nvPr>
        </p:nvSpPr>
        <p:spPr>
          <a:xfrm>
            <a:off x="149175"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sz="1500"/>
          </a:p>
        </p:txBody>
      </p:sp>
      <p:sp>
        <p:nvSpPr>
          <p:cNvPr id="294" name="Google Shape;294;p37"/>
          <p:cNvSpPr txBox="1"/>
          <p:nvPr/>
        </p:nvSpPr>
        <p:spPr>
          <a:xfrm>
            <a:off x="7173650" y="1271300"/>
            <a:ext cx="17901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lt1"/>
                </a:solidFill>
              </a:rPr>
              <a:t>LLAMA</a:t>
            </a:r>
            <a:endParaRPr sz="1800">
              <a:solidFill>
                <a:schemeClr val="lt1"/>
              </a:solidFill>
            </a:endParaRPr>
          </a:p>
          <a:p>
            <a:pPr indent="0" lvl="0" marL="0" rtl="0" algn="l">
              <a:spcBef>
                <a:spcPts val="0"/>
              </a:spcBef>
              <a:spcAft>
                <a:spcPts val="0"/>
              </a:spcAft>
              <a:buNone/>
            </a:pPr>
            <a:r>
              <a:rPr lang="en" sz="1800">
                <a:solidFill>
                  <a:schemeClr val="lt1"/>
                </a:solidFill>
              </a:rPr>
              <a:t>QWEN</a:t>
            </a:r>
            <a:br>
              <a:rPr lang="en" sz="1800">
                <a:solidFill>
                  <a:schemeClr val="lt1"/>
                </a:solidFill>
              </a:rPr>
            </a:br>
            <a:r>
              <a:rPr lang="en" sz="1800">
                <a:solidFill>
                  <a:schemeClr val="lt1"/>
                </a:solidFill>
              </a:rPr>
              <a:t>OPENAI</a:t>
            </a:r>
            <a:endParaRPr sz="1800">
              <a:solidFill>
                <a:schemeClr val="lt1"/>
              </a:solidFill>
            </a:endParaRPr>
          </a:p>
        </p:txBody>
      </p:sp>
      <p:sp>
        <p:nvSpPr>
          <p:cNvPr id="295" name="Google Shape;295;p37"/>
          <p:cNvSpPr txBox="1"/>
          <p:nvPr/>
        </p:nvSpPr>
        <p:spPr>
          <a:xfrm>
            <a:off x="5201875" y="2023675"/>
            <a:ext cx="37359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lt1"/>
                </a:solidFill>
              </a:rPr>
              <a:t>DEEPSEEK</a:t>
            </a:r>
            <a:endParaRPr sz="1800">
              <a:solidFill>
                <a:schemeClr val="lt1"/>
              </a:solidFill>
            </a:endParaRPr>
          </a:p>
        </p:txBody>
      </p:sp>
      <p:pic>
        <p:nvPicPr>
          <p:cNvPr id="296" name="Google Shape;296;p37"/>
          <p:cNvPicPr preferRelativeResize="0"/>
          <p:nvPr/>
        </p:nvPicPr>
        <p:blipFill>
          <a:blip r:embed="rId5">
            <a:alphaModFix/>
          </a:blip>
          <a:stretch>
            <a:fillRect/>
          </a:stretch>
        </p:blipFill>
        <p:spPr>
          <a:xfrm>
            <a:off x="9525" y="1152463"/>
            <a:ext cx="9124950" cy="1152525"/>
          </a:xfrm>
          <a:prstGeom prst="rect">
            <a:avLst/>
          </a:prstGeom>
          <a:noFill/>
          <a:ln>
            <a:noFill/>
          </a:ln>
        </p:spPr>
      </p:pic>
      <p:pic>
        <p:nvPicPr>
          <p:cNvPr id="297" name="Google Shape;297;p37"/>
          <p:cNvPicPr preferRelativeResize="0"/>
          <p:nvPr/>
        </p:nvPicPr>
        <p:blipFill>
          <a:blip r:embed="rId6">
            <a:alphaModFix/>
          </a:blip>
          <a:stretch>
            <a:fillRect/>
          </a:stretch>
        </p:blipFill>
        <p:spPr>
          <a:xfrm>
            <a:off x="2314188" y="2355000"/>
            <a:ext cx="4515626" cy="25400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01" name="Shape 301"/>
        <p:cNvGrpSpPr/>
        <p:nvPr/>
      </p:nvGrpSpPr>
      <p:grpSpPr>
        <a:xfrm>
          <a:off x="0" y="0"/>
          <a:ext cx="0" cy="0"/>
          <a:chOff x="0" y="0"/>
          <a:chExt cx="0" cy="0"/>
        </a:xfrm>
      </p:grpSpPr>
      <p:pic>
        <p:nvPicPr>
          <p:cNvPr id="302" name="Google Shape;302;p38"/>
          <p:cNvPicPr preferRelativeResize="0"/>
          <p:nvPr/>
        </p:nvPicPr>
        <p:blipFill>
          <a:blip r:embed="rId4">
            <a:alphaModFix/>
          </a:blip>
          <a:stretch>
            <a:fillRect/>
          </a:stretch>
        </p:blipFill>
        <p:spPr>
          <a:xfrm>
            <a:off x="-122295" y="49225"/>
            <a:ext cx="9887978" cy="5246675"/>
          </a:xfrm>
          <a:prstGeom prst="rect">
            <a:avLst/>
          </a:prstGeom>
          <a:noFill/>
          <a:ln>
            <a:noFill/>
          </a:ln>
        </p:spPr>
      </p:pic>
      <p:pic>
        <p:nvPicPr>
          <p:cNvPr id="303" name="Google Shape;303;p38"/>
          <p:cNvPicPr preferRelativeResize="0"/>
          <p:nvPr/>
        </p:nvPicPr>
        <p:blipFill>
          <a:blip r:embed="rId4">
            <a:alphaModFix/>
          </a:blip>
          <a:stretch>
            <a:fillRect/>
          </a:stretch>
        </p:blipFill>
        <p:spPr>
          <a:xfrm>
            <a:off x="-274695" y="-103175"/>
            <a:ext cx="9887978" cy="5246675"/>
          </a:xfrm>
          <a:prstGeom prst="rect">
            <a:avLst/>
          </a:prstGeom>
          <a:noFill/>
          <a:ln>
            <a:noFill/>
          </a:ln>
        </p:spPr>
      </p:pic>
      <p:sp>
        <p:nvSpPr>
          <p:cNvPr id="304" name="Google Shape;304;p3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Roboto Condensed"/>
                <a:ea typeface="Roboto Condensed"/>
                <a:cs typeface="Roboto Condensed"/>
                <a:sym typeface="Roboto Condensed"/>
              </a:rPr>
              <a:t>M</a:t>
            </a:r>
            <a:r>
              <a:rPr lang="en">
                <a:latin typeface="Roboto Condensed"/>
                <a:ea typeface="Roboto Condensed"/>
                <a:cs typeface="Roboto Condensed"/>
                <a:sym typeface="Roboto Condensed"/>
              </a:rPr>
              <a:t>U, ALPHA, ZERO, GO!</a:t>
            </a:r>
            <a:endParaRPr>
              <a:latin typeface="Roboto Condensed"/>
              <a:ea typeface="Roboto Condensed"/>
              <a:cs typeface="Roboto Condensed"/>
              <a:sym typeface="Roboto Condensed"/>
            </a:endParaRPr>
          </a:p>
        </p:txBody>
      </p:sp>
      <p:pic>
        <p:nvPicPr>
          <p:cNvPr id="305" name="Google Shape;305;p38"/>
          <p:cNvPicPr preferRelativeResize="0"/>
          <p:nvPr/>
        </p:nvPicPr>
        <p:blipFill>
          <a:blip r:embed="rId5">
            <a:alphaModFix/>
          </a:blip>
          <a:stretch>
            <a:fillRect/>
          </a:stretch>
        </p:blipFill>
        <p:spPr>
          <a:xfrm>
            <a:off x="341038" y="3049988"/>
            <a:ext cx="8372475" cy="2409825"/>
          </a:xfrm>
          <a:prstGeom prst="rect">
            <a:avLst/>
          </a:prstGeom>
          <a:noFill/>
          <a:ln>
            <a:noFill/>
          </a:ln>
        </p:spPr>
      </p:pic>
      <p:sp>
        <p:nvSpPr>
          <p:cNvPr id="306" name="Google Shape;306;p38"/>
          <p:cNvSpPr txBox="1"/>
          <p:nvPr>
            <p:ph idx="1" type="body"/>
          </p:nvPr>
        </p:nvSpPr>
        <p:spPr>
          <a:xfrm>
            <a:off x="149175"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sz="1500"/>
          </a:p>
        </p:txBody>
      </p:sp>
      <p:pic>
        <p:nvPicPr>
          <p:cNvPr id="307" name="Google Shape;307;p38"/>
          <p:cNvPicPr preferRelativeResize="0"/>
          <p:nvPr/>
        </p:nvPicPr>
        <p:blipFill>
          <a:blip r:embed="rId6">
            <a:alphaModFix/>
          </a:blip>
          <a:stretch>
            <a:fillRect/>
          </a:stretch>
        </p:blipFill>
        <p:spPr>
          <a:xfrm>
            <a:off x="1111675" y="1152475"/>
            <a:ext cx="6920650" cy="3892874"/>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11" name="Shape 311"/>
        <p:cNvGrpSpPr/>
        <p:nvPr/>
      </p:nvGrpSpPr>
      <p:grpSpPr>
        <a:xfrm>
          <a:off x="0" y="0"/>
          <a:ext cx="0" cy="0"/>
          <a:chOff x="0" y="0"/>
          <a:chExt cx="0" cy="0"/>
        </a:xfrm>
      </p:grpSpPr>
      <p:pic>
        <p:nvPicPr>
          <p:cNvPr id="312" name="Google Shape;312;p39"/>
          <p:cNvPicPr preferRelativeResize="0"/>
          <p:nvPr/>
        </p:nvPicPr>
        <p:blipFill>
          <a:blip r:embed="rId4">
            <a:alphaModFix/>
          </a:blip>
          <a:stretch>
            <a:fillRect/>
          </a:stretch>
        </p:blipFill>
        <p:spPr>
          <a:xfrm>
            <a:off x="-122295" y="49225"/>
            <a:ext cx="9887978" cy="5246675"/>
          </a:xfrm>
          <a:prstGeom prst="rect">
            <a:avLst/>
          </a:prstGeom>
          <a:noFill/>
          <a:ln>
            <a:noFill/>
          </a:ln>
        </p:spPr>
      </p:pic>
      <p:pic>
        <p:nvPicPr>
          <p:cNvPr id="313" name="Google Shape;313;p39"/>
          <p:cNvPicPr preferRelativeResize="0"/>
          <p:nvPr/>
        </p:nvPicPr>
        <p:blipFill>
          <a:blip r:embed="rId4">
            <a:alphaModFix/>
          </a:blip>
          <a:stretch>
            <a:fillRect/>
          </a:stretch>
        </p:blipFill>
        <p:spPr>
          <a:xfrm>
            <a:off x="-274695" y="-103175"/>
            <a:ext cx="9887978" cy="5246675"/>
          </a:xfrm>
          <a:prstGeom prst="rect">
            <a:avLst/>
          </a:prstGeom>
          <a:noFill/>
          <a:ln>
            <a:noFill/>
          </a:ln>
        </p:spPr>
      </p:pic>
      <p:sp>
        <p:nvSpPr>
          <p:cNvPr id="314" name="Google Shape;314;p3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Roboto Condensed"/>
                <a:ea typeface="Roboto Condensed"/>
                <a:cs typeface="Roboto Condensed"/>
                <a:sym typeface="Roboto Condensed"/>
              </a:rPr>
              <a:t>MOVE 37 OF LLMS</a:t>
            </a:r>
            <a:endParaRPr>
              <a:latin typeface="Roboto Condensed"/>
              <a:ea typeface="Roboto Condensed"/>
              <a:cs typeface="Roboto Condensed"/>
              <a:sym typeface="Roboto Condensed"/>
            </a:endParaRPr>
          </a:p>
        </p:txBody>
      </p:sp>
      <p:pic>
        <p:nvPicPr>
          <p:cNvPr id="315" name="Google Shape;315;p39"/>
          <p:cNvPicPr preferRelativeResize="0"/>
          <p:nvPr/>
        </p:nvPicPr>
        <p:blipFill>
          <a:blip r:embed="rId5">
            <a:alphaModFix/>
          </a:blip>
          <a:stretch>
            <a:fillRect/>
          </a:stretch>
        </p:blipFill>
        <p:spPr>
          <a:xfrm>
            <a:off x="341038" y="3049988"/>
            <a:ext cx="8372475" cy="2409825"/>
          </a:xfrm>
          <a:prstGeom prst="rect">
            <a:avLst/>
          </a:prstGeom>
          <a:noFill/>
          <a:ln>
            <a:noFill/>
          </a:ln>
        </p:spPr>
      </p:pic>
      <p:sp>
        <p:nvSpPr>
          <p:cNvPr id="316" name="Google Shape;316;p39"/>
          <p:cNvSpPr txBox="1"/>
          <p:nvPr>
            <p:ph idx="1" type="body"/>
          </p:nvPr>
        </p:nvSpPr>
        <p:spPr>
          <a:xfrm>
            <a:off x="149175"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sz="1500"/>
          </a:p>
        </p:txBody>
      </p:sp>
      <p:pic>
        <p:nvPicPr>
          <p:cNvPr id="317" name="Google Shape;317;p39"/>
          <p:cNvPicPr preferRelativeResize="0"/>
          <p:nvPr/>
        </p:nvPicPr>
        <p:blipFill>
          <a:blip r:embed="rId6">
            <a:alphaModFix/>
          </a:blip>
          <a:stretch>
            <a:fillRect/>
          </a:stretch>
        </p:blipFill>
        <p:spPr>
          <a:xfrm>
            <a:off x="1539885" y="1017725"/>
            <a:ext cx="6064224" cy="40538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21" name="Shape 321"/>
        <p:cNvGrpSpPr/>
        <p:nvPr/>
      </p:nvGrpSpPr>
      <p:grpSpPr>
        <a:xfrm>
          <a:off x="0" y="0"/>
          <a:ext cx="0" cy="0"/>
          <a:chOff x="0" y="0"/>
          <a:chExt cx="0" cy="0"/>
        </a:xfrm>
      </p:grpSpPr>
      <p:pic>
        <p:nvPicPr>
          <p:cNvPr id="322" name="Google Shape;322;p40"/>
          <p:cNvPicPr preferRelativeResize="0"/>
          <p:nvPr/>
        </p:nvPicPr>
        <p:blipFill>
          <a:blip r:embed="rId4">
            <a:alphaModFix/>
          </a:blip>
          <a:stretch>
            <a:fillRect/>
          </a:stretch>
        </p:blipFill>
        <p:spPr>
          <a:xfrm>
            <a:off x="-122295" y="49225"/>
            <a:ext cx="9887978" cy="5246675"/>
          </a:xfrm>
          <a:prstGeom prst="rect">
            <a:avLst/>
          </a:prstGeom>
          <a:noFill/>
          <a:ln>
            <a:noFill/>
          </a:ln>
        </p:spPr>
      </p:pic>
      <p:pic>
        <p:nvPicPr>
          <p:cNvPr id="323" name="Google Shape;323;p40"/>
          <p:cNvPicPr preferRelativeResize="0"/>
          <p:nvPr/>
        </p:nvPicPr>
        <p:blipFill>
          <a:blip r:embed="rId4">
            <a:alphaModFix/>
          </a:blip>
          <a:stretch>
            <a:fillRect/>
          </a:stretch>
        </p:blipFill>
        <p:spPr>
          <a:xfrm>
            <a:off x="-274695" y="-103175"/>
            <a:ext cx="9887978" cy="5246675"/>
          </a:xfrm>
          <a:prstGeom prst="rect">
            <a:avLst/>
          </a:prstGeom>
          <a:noFill/>
          <a:ln>
            <a:noFill/>
          </a:ln>
        </p:spPr>
      </p:pic>
      <p:sp>
        <p:nvSpPr>
          <p:cNvPr id="324" name="Google Shape;324;p4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220">
                <a:latin typeface="Roboto Condensed"/>
                <a:ea typeface="Roboto Condensed"/>
                <a:cs typeface="Roboto Condensed"/>
                <a:sym typeface="Roboto Condensed"/>
              </a:rPr>
              <a:t>HOT TAKE</a:t>
            </a:r>
            <a:r>
              <a:rPr lang="en" sz="2220">
                <a:latin typeface="Roboto Condensed"/>
                <a:ea typeface="Roboto Condensed"/>
                <a:cs typeface="Roboto Condensed"/>
                <a:sym typeface="Roboto Condensed"/>
              </a:rPr>
              <a:t>: LLMS </a:t>
            </a:r>
            <a:r>
              <a:rPr lang="en" sz="2220">
                <a:latin typeface="Roboto Condensed"/>
                <a:ea typeface="Roboto Condensed"/>
                <a:cs typeface="Roboto Condensed"/>
                <a:sym typeface="Roboto Condensed"/>
              </a:rPr>
              <a:t>AREN'T</a:t>
            </a:r>
            <a:r>
              <a:rPr lang="en" sz="2220">
                <a:latin typeface="Roboto Condensed"/>
                <a:ea typeface="Roboto Condensed"/>
                <a:cs typeface="Roboto Condensed"/>
                <a:sym typeface="Roboto Condensed"/>
              </a:rPr>
              <a:t> “NEXT TOKEN PREDICTORS”</a:t>
            </a:r>
            <a:endParaRPr sz="2220">
              <a:latin typeface="Roboto Condensed"/>
              <a:ea typeface="Roboto Condensed"/>
              <a:cs typeface="Roboto Condensed"/>
              <a:sym typeface="Roboto Condensed"/>
            </a:endParaRPr>
          </a:p>
        </p:txBody>
      </p:sp>
      <p:pic>
        <p:nvPicPr>
          <p:cNvPr id="325" name="Google Shape;325;p40"/>
          <p:cNvPicPr preferRelativeResize="0"/>
          <p:nvPr/>
        </p:nvPicPr>
        <p:blipFill>
          <a:blip r:embed="rId5">
            <a:alphaModFix/>
          </a:blip>
          <a:stretch>
            <a:fillRect/>
          </a:stretch>
        </p:blipFill>
        <p:spPr>
          <a:xfrm>
            <a:off x="341038" y="3049988"/>
            <a:ext cx="8372475" cy="2409825"/>
          </a:xfrm>
          <a:prstGeom prst="rect">
            <a:avLst/>
          </a:prstGeom>
          <a:noFill/>
          <a:ln>
            <a:noFill/>
          </a:ln>
        </p:spPr>
      </p:pic>
      <p:sp>
        <p:nvSpPr>
          <p:cNvPr id="326" name="Google Shape;326;p40"/>
          <p:cNvSpPr txBox="1"/>
          <p:nvPr>
            <p:ph idx="1" type="body"/>
          </p:nvPr>
        </p:nvSpPr>
        <p:spPr>
          <a:xfrm>
            <a:off x="149175"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sz="1500"/>
          </a:p>
        </p:txBody>
      </p:sp>
      <p:pic>
        <p:nvPicPr>
          <p:cNvPr id="327" name="Google Shape;327;p40"/>
          <p:cNvPicPr preferRelativeResize="0"/>
          <p:nvPr/>
        </p:nvPicPr>
        <p:blipFill>
          <a:blip r:embed="rId6">
            <a:alphaModFix/>
          </a:blip>
          <a:stretch>
            <a:fillRect/>
          </a:stretch>
        </p:blipFill>
        <p:spPr>
          <a:xfrm>
            <a:off x="155850" y="1203848"/>
            <a:ext cx="8832301" cy="3216777"/>
          </a:xfrm>
          <a:prstGeom prst="rect">
            <a:avLst/>
          </a:prstGeom>
          <a:noFill/>
          <a:ln>
            <a:noFill/>
          </a:ln>
        </p:spPr>
      </p:pic>
      <p:pic>
        <p:nvPicPr>
          <p:cNvPr id="328" name="Google Shape;328;p40"/>
          <p:cNvPicPr preferRelativeResize="0"/>
          <p:nvPr/>
        </p:nvPicPr>
        <p:blipFill>
          <a:blip r:embed="rId7">
            <a:alphaModFix/>
          </a:blip>
          <a:stretch>
            <a:fillRect/>
          </a:stretch>
        </p:blipFill>
        <p:spPr>
          <a:xfrm>
            <a:off x="773822" y="1152475"/>
            <a:ext cx="2233511" cy="3216773"/>
          </a:xfrm>
          <a:prstGeom prst="rect">
            <a:avLst/>
          </a:prstGeom>
          <a:noFill/>
          <a:ln>
            <a:noFill/>
          </a:ln>
        </p:spPr>
      </p:pic>
      <p:pic>
        <p:nvPicPr>
          <p:cNvPr id="329" name="Google Shape;329;p40"/>
          <p:cNvPicPr preferRelativeResize="0"/>
          <p:nvPr/>
        </p:nvPicPr>
        <p:blipFill>
          <a:blip r:embed="rId8">
            <a:alphaModFix/>
          </a:blip>
          <a:stretch>
            <a:fillRect/>
          </a:stretch>
        </p:blipFill>
        <p:spPr>
          <a:xfrm>
            <a:off x="3007325" y="1538288"/>
            <a:ext cx="5289501" cy="2644751"/>
          </a:xfrm>
          <a:prstGeom prst="rect">
            <a:avLst/>
          </a:prstGeom>
          <a:noFill/>
          <a:ln>
            <a:noFill/>
          </a:ln>
        </p:spPr>
      </p:pic>
      <p:pic>
        <p:nvPicPr>
          <p:cNvPr id="330" name="Google Shape;330;p40"/>
          <p:cNvPicPr preferRelativeResize="0"/>
          <p:nvPr/>
        </p:nvPicPr>
        <p:blipFill>
          <a:blip r:embed="rId9">
            <a:alphaModFix/>
          </a:blip>
          <a:stretch>
            <a:fillRect/>
          </a:stretch>
        </p:blipFill>
        <p:spPr>
          <a:xfrm>
            <a:off x="679925" y="2825050"/>
            <a:ext cx="7867849" cy="16733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34" name="Shape 334"/>
        <p:cNvGrpSpPr/>
        <p:nvPr/>
      </p:nvGrpSpPr>
      <p:grpSpPr>
        <a:xfrm>
          <a:off x="0" y="0"/>
          <a:ext cx="0" cy="0"/>
          <a:chOff x="0" y="0"/>
          <a:chExt cx="0" cy="0"/>
        </a:xfrm>
      </p:grpSpPr>
      <p:pic>
        <p:nvPicPr>
          <p:cNvPr id="335" name="Google Shape;335;p41"/>
          <p:cNvPicPr preferRelativeResize="0"/>
          <p:nvPr/>
        </p:nvPicPr>
        <p:blipFill>
          <a:blip r:embed="rId4">
            <a:alphaModFix/>
          </a:blip>
          <a:stretch>
            <a:fillRect/>
          </a:stretch>
        </p:blipFill>
        <p:spPr>
          <a:xfrm>
            <a:off x="-122295" y="49225"/>
            <a:ext cx="9887978" cy="5246675"/>
          </a:xfrm>
          <a:prstGeom prst="rect">
            <a:avLst/>
          </a:prstGeom>
          <a:noFill/>
          <a:ln>
            <a:noFill/>
          </a:ln>
        </p:spPr>
      </p:pic>
      <p:pic>
        <p:nvPicPr>
          <p:cNvPr id="336" name="Google Shape;336;p41"/>
          <p:cNvPicPr preferRelativeResize="0"/>
          <p:nvPr/>
        </p:nvPicPr>
        <p:blipFill>
          <a:blip r:embed="rId4">
            <a:alphaModFix/>
          </a:blip>
          <a:stretch>
            <a:fillRect/>
          </a:stretch>
        </p:blipFill>
        <p:spPr>
          <a:xfrm>
            <a:off x="-274695" y="-103175"/>
            <a:ext cx="9887978" cy="5246675"/>
          </a:xfrm>
          <a:prstGeom prst="rect">
            <a:avLst/>
          </a:prstGeom>
          <a:noFill/>
          <a:ln>
            <a:noFill/>
          </a:ln>
        </p:spPr>
      </p:pic>
      <p:sp>
        <p:nvSpPr>
          <p:cNvPr id="337" name="Google Shape;337;p4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Roboto Condensed"/>
                <a:ea typeface="Roboto Condensed"/>
                <a:cs typeface="Roboto Condensed"/>
                <a:sym typeface="Roboto Condensed"/>
              </a:rPr>
              <a:t>TRAINING PROCEDURE</a:t>
            </a:r>
            <a:endParaRPr>
              <a:latin typeface="Roboto Condensed"/>
              <a:ea typeface="Roboto Condensed"/>
              <a:cs typeface="Roboto Condensed"/>
              <a:sym typeface="Roboto Condensed"/>
            </a:endParaRPr>
          </a:p>
        </p:txBody>
      </p:sp>
      <p:pic>
        <p:nvPicPr>
          <p:cNvPr id="338" name="Google Shape;338;p41"/>
          <p:cNvPicPr preferRelativeResize="0"/>
          <p:nvPr/>
        </p:nvPicPr>
        <p:blipFill>
          <a:blip r:embed="rId5">
            <a:alphaModFix/>
          </a:blip>
          <a:stretch>
            <a:fillRect/>
          </a:stretch>
        </p:blipFill>
        <p:spPr>
          <a:xfrm>
            <a:off x="341038" y="3049988"/>
            <a:ext cx="8372475" cy="2409825"/>
          </a:xfrm>
          <a:prstGeom prst="rect">
            <a:avLst/>
          </a:prstGeom>
          <a:noFill/>
          <a:ln>
            <a:noFill/>
          </a:ln>
        </p:spPr>
      </p:pic>
      <p:sp>
        <p:nvSpPr>
          <p:cNvPr id="339" name="Google Shape;339;p41"/>
          <p:cNvSpPr txBox="1"/>
          <p:nvPr>
            <p:ph idx="1" type="body"/>
          </p:nvPr>
        </p:nvSpPr>
        <p:spPr>
          <a:xfrm>
            <a:off x="149175" y="1152475"/>
            <a:ext cx="8883600" cy="3416400"/>
          </a:xfrm>
          <a:prstGeom prst="rect">
            <a:avLst/>
          </a:prstGeom>
        </p:spPr>
        <p:txBody>
          <a:bodyPr anchorCtr="0" anchor="t" bIns="91425" lIns="91425" spcFirstLastPara="1" rIns="91425" wrap="square" tIns="91425">
            <a:normAutofit/>
          </a:bodyPr>
          <a:lstStyle/>
          <a:p>
            <a:pPr indent="-323850" lvl="0" marL="457200" rtl="0" algn="l">
              <a:spcBef>
                <a:spcPts val="0"/>
              </a:spcBef>
              <a:spcAft>
                <a:spcPts val="0"/>
              </a:spcAft>
              <a:buSzPts val="1500"/>
              <a:buFont typeface="Roboto Condensed"/>
              <a:buAutoNum type="arabicPeriod"/>
            </a:pPr>
            <a:r>
              <a:rPr lang="en" sz="1500">
                <a:latin typeface="Roboto Condensed"/>
                <a:ea typeface="Roboto Condensed"/>
                <a:cs typeface="Roboto Condensed"/>
                <a:sym typeface="Roboto Condensed"/>
              </a:rPr>
              <a:t>Train deepseek v3</a:t>
            </a:r>
            <a:endParaRPr sz="1500">
              <a:latin typeface="Roboto Condensed"/>
              <a:ea typeface="Roboto Condensed"/>
              <a:cs typeface="Roboto Condensed"/>
              <a:sym typeface="Roboto Condensed"/>
            </a:endParaRPr>
          </a:p>
          <a:p>
            <a:pPr indent="-323850" lvl="0" marL="457200" rtl="0" algn="l">
              <a:spcBef>
                <a:spcPts val="0"/>
              </a:spcBef>
              <a:spcAft>
                <a:spcPts val="0"/>
              </a:spcAft>
              <a:buSzPts val="1500"/>
              <a:buFont typeface="Roboto Condensed"/>
              <a:buAutoNum type="arabicPeriod"/>
            </a:pPr>
            <a:r>
              <a:rPr lang="en" sz="1500">
                <a:latin typeface="Roboto Condensed"/>
                <a:ea typeface="Roboto Condensed"/>
                <a:cs typeface="Roboto Condensed"/>
                <a:sym typeface="Roboto Condensed"/>
              </a:rPr>
              <a:t>Demolish the US stock market</a:t>
            </a:r>
            <a:endParaRPr sz="1500">
              <a:latin typeface="Roboto Condensed"/>
              <a:ea typeface="Roboto Condensed"/>
              <a:cs typeface="Roboto Condensed"/>
              <a:sym typeface="Roboto Condensed"/>
            </a:endParaRPr>
          </a:p>
          <a:p>
            <a:pPr indent="-323850" lvl="0" marL="457200" rtl="0" algn="l">
              <a:spcBef>
                <a:spcPts val="0"/>
              </a:spcBef>
              <a:spcAft>
                <a:spcPts val="0"/>
              </a:spcAft>
              <a:buSzPts val="1500"/>
              <a:buFont typeface="Roboto Condensed"/>
              <a:buAutoNum type="arabicPeriod"/>
            </a:pPr>
            <a:r>
              <a:rPr lang="en" sz="1500">
                <a:latin typeface="Roboto Condensed"/>
                <a:ea typeface="Roboto Condensed"/>
                <a:cs typeface="Roboto Condensed"/>
                <a:sym typeface="Roboto Condensed"/>
              </a:rPr>
              <a:t>Train v3 using GRPO -&gt; R1 Zero</a:t>
            </a:r>
            <a:endParaRPr sz="1500">
              <a:latin typeface="Roboto Condensed"/>
              <a:ea typeface="Roboto Condensed"/>
              <a:cs typeface="Roboto Condensed"/>
              <a:sym typeface="Roboto Condensed"/>
            </a:endParaRPr>
          </a:p>
          <a:p>
            <a:pPr indent="-323850" lvl="0" marL="457200" rtl="0" algn="l">
              <a:spcBef>
                <a:spcPts val="0"/>
              </a:spcBef>
              <a:spcAft>
                <a:spcPts val="0"/>
              </a:spcAft>
              <a:buSzPts val="1500"/>
              <a:buFont typeface="Roboto Condensed"/>
              <a:buAutoNum type="arabicPeriod"/>
            </a:pPr>
            <a:r>
              <a:rPr lang="en" sz="1500">
                <a:latin typeface="Roboto Condensed"/>
                <a:ea typeface="Roboto Condensed"/>
                <a:cs typeface="Roboto Condensed"/>
                <a:sym typeface="Roboto Condensed"/>
              </a:rPr>
              <a:t>Tune R1 zero for human preference and downstream task -&gt; R1</a:t>
            </a:r>
            <a:endParaRPr sz="1500">
              <a:latin typeface="Roboto Condensed"/>
              <a:ea typeface="Roboto Condensed"/>
              <a:cs typeface="Roboto Condensed"/>
              <a:sym typeface="Roboto Condensed"/>
            </a:endParaRPr>
          </a:p>
          <a:p>
            <a:pPr indent="-323850" lvl="0" marL="457200" rtl="0" algn="l">
              <a:spcBef>
                <a:spcPts val="0"/>
              </a:spcBef>
              <a:spcAft>
                <a:spcPts val="0"/>
              </a:spcAft>
              <a:buSzPts val="1500"/>
              <a:buFont typeface="Roboto Condensed"/>
              <a:buAutoNum type="arabicPeriod"/>
            </a:pPr>
            <a:r>
              <a:rPr lang="en" sz="1500">
                <a:latin typeface="Roboto Condensed"/>
                <a:ea typeface="Roboto Condensed"/>
                <a:cs typeface="Roboto Condensed"/>
                <a:sym typeface="Roboto Condensed"/>
              </a:rPr>
              <a:t>Use outputs of R1, fine tune various small models -&gt; R1 {qwen|llama|...} small models</a:t>
            </a:r>
            <a:endParaRPr sz="1500">
              <a:latin typeface="Roboto Condensed"/>
              <a:ea typeface="Roboto Condensed"/>
              <a:cs typeface="Roboto Condensed"/>
              <a:sym typeface="Roboto Condensed"/>
            </a:endParaRPr>
          </a:p>
          <a:p>
            <a:pPr indent="0" lvl="0" marL="0" rtl="0" algn="l">
              <a:spcBef>
                <a:spcPts val="1200"/>
              </a:spcBef>
              <a:spcAft>
                <a:spcPts val="1200"/>
              </a:spcAft>
              <a:buNone/>
            </a:pPr>
            <a:r>
              <a:rPr lang="en" sz="1500">
                <a:latin typeface="Roboto Condensed"/>
                <a:ea typeface="Roboto Condensed"/>
                <a:cs typeface="Roboto Condensed"/>
                <a:sym typeface="Roboto Condensed"/>
              </a:rPr>
              <a:t>Very important: small models get better **evals** than models trained </a:t>
            </a:r>
            <a:r>
              <a:rPr lang="en" sz="1500">
                <a:latin typeface="Roboto Condensed"/>
                <a:ea typeface="Roboto Condensed"/>
                <a:cs typeface="Roboto Condensed"/>
                <a:sym typeface="Roboto Condensed"/>
              </a:rPr>
              <a:t>with</a:t>
            </a:r>
            <a:r>
              <a:rPr lang="en" sz="1500">
                <a:latin typeface="Roboto Condensed"/>
                <a:ea typeface="Roboto Condensed"/>
                <a:cs typeface="Roboto Condensed"/>
                <a:sym typeface="Roboto Condensed"/>
              </a:rPr>
              <a:t> RL, but it’s unclear if they’re smarter</a:t>
            </a:r>
            <a:endParaRPr sz="1500">
              <a:latin typeface="Roboto Condensed"/>
              <a:ea typeface="Roboto Condensed"/>
              <a:cs typeface="Roboto Condensed"/>
              <a:sym typeface="Roboto Condensed"/>
            </a:endParaRPr>
          </a:p>
        </p:txBody>
      </p:sp>
      <p:pic>
        <p:nvPicPr>
          <p:cNvPr id="340" name="Google Shape;340;p41"/>
          <p:cNvPicPr preferRelativeResize="0"/>
          <p:nvPr/>
        </p:nvPicPr>
        <p:blipFill>
          <a:blip r:embed="rId6">
            <a:alphaModFix/>
          </a:blip>
          <a:stretch>
            <a:fillRect/>
          </a:stretch>
        </p:blipFill>
        <p:spPr>
          <a:xfrm>
            <a:off x="964325" y="3050000"/>
            <a:ext cx="7253301" cy="16238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pic>
        <p:nvPicPr>
          <p:cNvPr id="79" name="Google Shape;79;p15"/>
          <p:cNvPicPr preferRelativeResize="0"/>
          <p:nvPr/>
        </p:nvPicPr>
        <p:blipFill>
          <a:blip r:embed="rId3">
            <a:alphaModFix amt="40000"/>
          </a:blip>
          <a:stretch>
            <a:fillRect/>
          </a:stretch>
        </p:blipFill>
        <p:spPr>
          <a:xfrm>
            <a:off x="-274700" y="-338825"/>
            <a:ext cx="10558301" cy="8517025"/>
          </a:xfrm>
          <a:prstGeom prst="rect">
            <a:avLst/>
          </a:prstGeom>
          <a:noFill/>
          <a:ln>
            <a:noFill/>
          </a:ln>
        </p:spPr>
      </p:pic>
      <p:sp>
        <p:nvSpPr>
          <p:cNvPr id="80" name="Google Shape;80;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Roboto Condensed Medium"/>
                <a:ea typeface="Roboto Condensed Medium"/>
                <a:cs typeface="Roboto Condensed Medium"/>
                <a:sym typeface="Roboto Condensed Medium"/>
              </a:rPr>
              <a:t>CHAPTER I - WHO IS </a:t>
            </a:r>
            <a:r>
              <a:rPr lang="en">
                <a:solidFill>
                  <a:schemeClr val="accent1"/>
                </a:solidFill>
                <a:latin typeface="Roboto Condensed Medium"/>
                <a:ea typeface="Roboto Condensed Medium"/>
                <a:cs typeface="Roboto Condensed Medium"/>
                <a:sym typeface="Roboto Condensed Medium"/>
              </a:rPr>
              <a:t>DEEPSEEK</a:t>
            </a:r>
            <a:endParaRPr>
              <a:solidFill>
                <a:schemeClr val="accent1"/>
              </a:solidFill>
              <a:latin typeface="Roboto Condensed Medium"/>
              <a:ea typeface="Roboto Condensed Medium"/>
              <a:cs typeface="Roboto Condensed Medium"/>
              <a:sym typeface="Roboto Condensed Medium"/>
            </a:endParaRPr>
          </a:p>
        </p:txBody>
      </p:sp>
      <p:sp>
        <p:nvSpPr>
          <p:cNvPr id="81" name="Google Shape;81;p1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82" name="Google Shape;82;p15"/>
          <p:cNvPicPr preferRelativeResize="0"/>
          <p:nvPr/>
        </p:nvPicPr>
        <p:blipFill>
          <a:blip r:embed="rId4">
            <a:alphaModFix/>
          </a:blip>
          <a:stretch>
            <a:fillRect/>
          </a:stretch>
        </p:blipFill>
        <p:spPr>
          <a:xfrm>
            <a:off x="2200870" y="1017726"/>
            <a:ext cx="4239425" cy="828250"/>
          </a:xfrm>
          <a:prstGeom prst="rect">
            <a:avLst/>
          </a:prstGeom>
          <a:noFill/>
          <a:ln>
            <a:noFill/>
          </a:ln>
        </p:spPr>
      </p:pic>
      <p:pic>
        <p:nvPicPr>
          <p:cNvPr id="83" name="Google Shape;83;p15"/>
          <p:cNvPicPr preferRelativeResize="0"/>
          <p:nvPr/>
        </p:nvPicPr>
        <p:blipFill>
          <a:blip r:embed="rId5">
            <a:alphaModFix/>
          </a:blip>
          <a:stretch>
            <a:fillRect/>
          </a:stretch>
        </p:blipFill>
        <p:spPr>
          <a:xfrm>
            <a:off x="1667450" y="1932450"/>
            <a:ext cx="5809122" cy="2713150"/>
          </a:xfrm>
          <a:prstGeom prst="rect">
            <a:avLst/>
          </a:prstGeom>
          <a:noFill/>
          <a:ln>
            <a:noFill/>
          </a:ln>
        </p:spPr>
      </p:pic>
      <p:pic>
        <p:nvPicPr>
          <p:cNvPr id="84" name="Google Shape;84;p15"/>
          <p:cNvPicPr preferRelativeResize="0"/>
          <p:nvPr/>
        </p:nvPicPr>
        <p:blipFill rotWithShape="1">
          <a:blip r:embed="rId6">
            <a:alphaModFix/>
          </a:blip>
          <a:srcRect b="0" l="0" r="0" t="0"/>
          <a:stretch/>
        </p:blipFill>
        <p:spPr>
          <a:xfrm>
            <a:off x="1667438" y="1932450"/>
            <a:ext cx="5809124" cy="2713150"/>
          </a:xfrm>
          <a:prstGeom prst="rect">
            <a:avLst/>
          </a:prstGeom>
          <a:noFill/>
          <a:ln>
            <a:noFill/>
          </a:ln>
        </p:spPr>
      </p:pic>
      <p:cxnSp>
        <p:nvCxnSpPr>
          <p:cNvPr id="85" name="Google Shape;85;p15"/>
          <p:cNvCxnSpPr/>
          <p:nvPr/>
        </p:nvCxnSpPr>
        <p:spPr>
          <a:xfrm>
            <a:off x="2847400" y="1653975"/>
            <a:ext cx="2056200" cy="1005300"/>
          </a:xfrm>
          <a:prstGeom prst="straightConnector1">
            <a:avLst/>
          </a:prstGeom>
          <a:noFill/>
          <a:ln cap="flat" cmpd="sng" w="9525">
            <a:solidFill>
              <a:srgbClr val="FF0000"/>
            </a:solidFill>
            <a:prstDash val="solid"/>
            <a:round/>
            <a:headEnd len="med" w="med"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44" name="Shape 344"/>
        <p:cNvGrpSpPr/>
        <p:nvPr/>
      </p:nvGrpSpPr>
      <p:grpSpPr>
        <a:xfrm>
          <a:off x="0" y="0"/>
          <a:ext cx="0" cy="0"/>
          <a:chOff x="0" y="0"/>
          <a:chExt cx="0" cy="0"/>
        </a:xfrm>
      </p:grpSpPr>
      <p:pic>
        <p:nvPicPr>
          <p:cNvPr id="345" name="Google Shape;345;p42"/>
          <p:cNvPicPr preferRelativeResize="0"/>
          <p:nvPr/>
        </p:nvPicPr>
        <p:blipFill>
          <a:blip r:embed="rId4">
            <a:alphaModFix/>
          </a:blip>
          <a:stretch>
            <a:fillRect/>
          </a:stretch>
        </p:blipFill>
        <p:spPr>
          <a:xfrm>
            <a:off x="-122295" y="49225"/>
            <a:ext cx="9887978" cy="5246675"/>
          </a:xfrm>
          <a:prstGeom prst="rect">
            <a:avLst/>
          </a:prstGeom>
          <a:noFill/>
          <a:ln>
            <a:noFill/>
          </a:ln>
        </p:spPr>
      </p:pic>
      <p:pic>
        <p:nvPicPr>
          <p:cNvPr id="346" name="Google Shape;346;p42"/>
          <p:cNvPicPr preferRelativeResize="0"/>
          <p:nvPr/>
        </p:nvPicPr>
        <p:blipFill>
          <a:blip r:embed="rId4">
            <a:alphaModFix/>
          </a:blip>
          <a:stretch>
            <a:fillRect/>
          </a:stretch>
        </p:blipFill>
        <p:spPr>
          <a:xfrm>
            <a:off x="-274695" y="-103175"/>
            <a:ext cx="9887978" cy="5246675"/>
          </a:xfrm>
          <a:prstGeom prst="rect">
            <a:avLst/>
          </a:prstGeom>
          <a:noFill/>
          <a:ln>
            <a:noFill/>
          </a:ln>
        </p:spPr>
      </p:pic>
      <p:sp>
        <p:nvSpPr>
          <p:cNvPr id="347" name="Google Shape;347;p4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Roboto Condensed"/>
                <a:ea typeface="Roboto Condensed"/>
                <a:cs typeface="Roboto Condensed"/>
                <a:sym typeface="Roboto Condensed"/>
              </a:rPr>
              <a:t>BITTER LESSON</a:t>
            </a:r>
            <a:endParaRPr>
              <a:latin typeface="Roboto Condensed"/>
              <a:ea typeface="Roboto Condensed"/>
              <a:cs typeface="Roboto Condensed"/>
              <a:sym typeface="Roboto Condensed"/>
            </a:endParaRPr>
          </a:p>
        </p:txBody>
      </p:sp>
      <p:pic>
        <p:nvPicPr>
          <p:cNvPr id="348" name="Google Shape;348;p42"/>
          <p:cNvPicPr preferRelativeResize="0"/>
          <p:nvPr/>
        </p:nvPicPr>
        <p:blipFill>
          <a:blip r:embed="rId5">
            <a:alphaModFix/>
          </a:blip>
          <a:stretch>
            <a:fillRect/>
          </a:stretch>
        </p:blipFill>
        <p:spPr>
          <a:xfrm>
            <a:off x="341038" y="3049988"/>
            <a:ext cx="8372475" cy="2409825"/>
          </a:xfrm>
          <a:prstGeom prst="rect">
            <a:avLst/>
          </a:prstGeom>
          <a:noFill/>
          <a:ln>
            <a:noFill/>
          </a:ln>
        </p:spPr>
      </p:pic>
      <p:sp>
        <p:nvSpPr>
          <p:cNvPr id="349" name="Google Shape;349;p42"/>
          <p:cNvSpPr txBox="1"/>
          <p:nvPr>
            <p:ph idx="1" type="body"/>
          </p:nvPr>
        </p:nvSpPr>
        <p:spPr>
          <a:xfrm>
            <a:off x="149175"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b="1" sz="1500"/>
          </a:p>
        </p:txBody>
      </p:sp>
      <p:pic>
        <p:nvPicPr>
          <p:cNvPr id="350" name="Google Shape;350;p42"/>
          <p:cNvPicPr preferRelativeResize="0"/>
          <p:nvPr/>
        </p:nvPicPr>
        <p:blipFill>
          <a:blip r:embed="rId6">
            <a:alphaModFix/>
          </a:blip>
          <a:stretch>
            <a:fillRect/>
          </a:stretch>
        </p:blipFill>
        <p:spPr>
          <a:xfrm>
            <a:off x="2768106" y="1165803"/>
            <a:ext cx="5901671" cy="3416400"/>
          </a:xfrm>
          <a:prstGeom prst="rect">
            <a:avLst/>
          </a:prstGeom>
          <a:noFill/>
          <a:ln>
            <a:noFill/>
          </a:ln>
        </p:spPr>
      </p:pic>
      <p:pic>
        <p:nvPicPr>
          <p:cNvPr id="351" name="Google Shape;351;p42"/>
          <p:cNvPicPr preferRelativeResize="0"/>
          <p:nvPr/>
        </p:nvPicPr>
        <p:blipFill>
          <a:blip r:embed="rId7">
            <a:alphaModFix/>
          </a:blip>
          <a:stretch>
            <a:fillRect/>
          </a:stretch>
        </p:blipFill>
        <p:spPr>
          <a:xfrm>
            <a:off x="402150" y="1152477"/>
            <a:ext cx="2200350" cy="2200350"/>
          </a:xfrm>
          <a:prstGeom prst="rect">
            <a:avLst/>
          </a:prstGeom>
          <a:noFill/>
          <a:ln>
            <a:noFill/>
          </a:ln>
        </p:spPr>
      </p:pic>
      <p:sp>
        <p:nvSpPr>
          <p:cNvPr id="352" name="Google Shape;352;p42"/>
          <p:cNvSpPr txBox="1"/>
          <p:nvPr/>
        </p:nvSpPr>
        <p:spPr>
          <a:xfrm>
            <a:off x="246450" y="3379250"/>
            <a:ext cx="26334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lt2"/>
                </a:solidFill>
              </a:rPr>
              <a:t>Don’t really know what to put here so here’s a cursed rare picture of unshaved Rich Sutton</a:t>
            </a:r>
            <a:endParaRPr sz="1800">
              <a:solidFill>
                <a:schemeClr val="lt2"/>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56" name="Shape 356"/>
        <p:cNvGrpSpPr/>
        <p:nvPr/>
      </p:nvGrpSpPr>
      <p:grpSpPr>
        <a:xfrm>
          <a:off x="0" y="0"/>
          <a:ext cx="0" cy="0"/>
          <a:chOff x="0" y="0"/>
          <a:chExt cx="0" cy="0"/>
        </a:xfrm>
      </p:grpSpPr>
      <p:pic>
        <p:nvPicPr>
          <p:cNvPr id="357" name="Google Shape;357;p43"/>
          <p:cNvPicPr preferRelativeResize="0"/>
          <p:nvPr/>
        </p:nvPicPr>
        <p:blipFill>
          <a:blip r:embed="rId4">
            <a:alphaModFix/>
          </a:blip>
          <a:stretch>
            <a:fillRect/>
          </a:stretch>
        </p:blipFill>
        <p:spPr>
          <a:xfrm>
            <a:off x="-122295" y="49225"/>
            <a:ext cx="9887978" cy="5246675"/>
          </a:xfrm>
          <a:prstGeom prst="rect">
            <a:avLst/>
          </a:prstGeom>
          <a:noFill/>
          <a:ln>
            <a:noFill/>
          </a:ln>
        </p:spPr>
      </p:pic>
      <p:pic>
        <p:nvPicPr>
          <p:cNvPr id="358" name="Google Shape;358;p43"/>
          <p:cNvPicPr preferRelativeResize="0"/>
          <p:nvPr/>
        </p:nvPicPr>
        <p:blipFill>
          <a:blip r:embed="rId4">
            <a:alphaModFix/>
          </a:blip>
          <a:stretch>
            <a:fillRect/>
          </a:stretch>
        </p:blipFill>
        <p:spPr>
          <a:xfrm>
            <a:off x="-274695" y="-103175"/>
            <a:ext cx="9887978" cy="5246675"/>
          </a:xfrm>
          <a:prstGeom prst="rect">
            <a:avLst/>
          </a:prstGeom>
          <a:noFill/>
          <a:ln>
            <a:noFill/>
          </a:ln>
        </p:spPr>
      </p:pic>
      <p:sp>
        <p:nvSpPr>
          <p:cNvPr id="359" name="Google Shape;359;p4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Roboto Condensed"/>
                <a:ea typeface="Roboto Condensed"/>
                <a:cs typeface="Roboto Condensed"/>
                <a:sym typeface="Roboto Condensed"/>
              </a:rPr>
              <a:t>EVALUATION</a:t>
            </a:r>
            <a:endParaRPr>
              <a:latin typeface="Roboto Condensed"/>
              <a:ea typeface="Roboto Condensed"/>
              <a:cs typeface="Roboto Condensed"/>
              <a:sym typeface="Roboto Condensed"/>
            </a:endParaRPr>
          </a:p>
        </p:txBody>
      </p:sp>
      <p:pic>
        <p:nvPicPr>
          <p:cNvPr id="360" name="Google Shape;360;p43"/>
          <p:cNvPicPr preferRelativeResize="0"/>
          <p:nvPr/>
        </p:nvPicPr>
        <p:blipFill>
          <a:blip r:embed="rId5">
            <a:alphaModFix/>
          </a:blip>
          <a:stretch>
            <a:fillRect/>
          </a:stretch>
        </p:blipFill>
        <p:spPr>
          <a:xfrm>
            <a:off x="341038" y="3049988"/>
            <a:ext cx="8372475" cy="2409825"/>
          </a:xfrm>
          <a:prstGeom prst="rect">
            <a:avLst/>
          </a:prstGeom>
          <a:noFill/>
          <a:ln>
            <a:noFill/>
          </a:ln>
        </p:spPr>
      </p:pic>
      <p:sp>
        <p:nvSpPr>
          <p:cNvPr id="361" name="Google Shape;361;p43"/>
          <p:cNvSpPr txBox="1"/>
          <p:nvPr>
            <p:ph idx="1" type="body"/>
          </p:nvPr>
        </p:nvSpPr>
        <p:spPr>
          <a:xfrm>
            <a:off x="149175"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sz="1500"/>
          </a:p>
        </p:txBody>
      </p:sp>
      <p:pic>
        <p:nvPicPr>
          <p:cNvPr id="362" name="Google Shape;362;p43"/>
          <p:cNvPicPr preferRelativeResize="0"/>
          <p:nvPr/>
        </p:nvPicPr>
        <p:blipFill>
          <a:blip r:embed="rId6">
            <a:alphaModFix/>
          </a:blip>
          <a:stretch>
            <a:fillRect/>
          </a:stretch>
        </p:blipFill>
        <p:spPr>
          <a:xfrm>
            <a:off x="1701875" y="898675"/>
            <a:ext cx="5740251" cy="4048726"/>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66" name="Shape 366"/>
        <p:cNvGrpSpPr/>
        <p:nvPr/>
      </p:nvGrpSpPr>
      <p:grpSpPr>
        <a:xfrm>
          <a:off x="0" y="0"/>
          <a:ext cx="0" cy="0"/>
          <a:chOff x="0" y="0"/>
          <a:chExt cx="0" cy="0"/>
        </a:xfrm>
      </p:grpSpPr>
      <p:pic>
        <p:nvPicPr>
          <p:cNvPr id="367" name="Google Shape;367;p44"/>
          <p:cNvPicPr preferRelativeResize="0"/>
          <p:nvPr/>
        </p:nvPicPr>
        <p:blipFill>
          <a:blip r:embed="rId4">
            <a:alphaModFix/>
          </a:blip>
          <a:stretch>
            <a:fillRect/>
          </a:stretch>
        </p:blipFill>
        <p:spPr>
          <a:xfrm>
            <a:off x="-122295" y="49225"/>
            <a:ext cx="9887978" cy="5246675"/>
          </a:xfrm>
          <a:prstGeom prst="rect">
            <a:avLst/>
          </a:prstGeom>
          <a:noFill/>
          <a:ln>
            <a:noFill/>
          </a:ln>
        </p:spPr>
      </p:pic>
      <p:pic>
        <p:nvPicPr>
          <p:cNvPr id="368" name="Google Shape;368;p44"/>
          <p:cNvPicPr preferRelativeResize="0"/>
          <p:nvPr/>
        </p:nvPicPr>
        <p:blipFill>
          <a:blip r:embed="rId4">
            <a:alphaModFix/>
          </a:blip>
          <a:stretch>
            <a:fillRect/>
          </a:stretch>
        </p:blipFill>
        <p:spPr>
          <a:xfrm>
            <a:off x="-274695" y="-103175"/>
            <a:ext cx="9887978" cy="5246675"/>
          </a:xfrm>
          <a:prstGeom prst="rect">
            <a:avLst/>
          </a:prstGeom>
          <a:noFill/>
          <a:ln>
            <a:noFill/>
          </a:ln>
        </p:spPr>
      </p:pic>
      <p:sp>
        <p:nvSpPr>
          <p:cNvPr id="369" name="Google Shape;369;p4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Roboto Condensed"/>
                <a:ea typeface="Roboto Condensed"/>
                <a:cs typeface="Roboto Condensed"/>
                <a:sym typeface="Roboto Condensed"/>
              </a:rPr>
              <a:t>REASONING BY PROXY</a:t>
            </a:r>
            <a:endParaRPr>
              <a:latin typeface="Roboto Condensed"/>
              <a:ea typeface="Roboto Condensed"/>
              <a:cs typeface="Roboto Condensed"/>
              <a:sym typeface="Roboto Condensed"/>
            </a:endParaRPr>
          </a:p>
        </p:txBody>
      </p:sp>
      <p:pic>
        <p:nvPicPr>
          <p:cNvPr id="370" name="Google Shape;370;p44"/>
          <p:cNvPicPr preferRelativeResize="0"/>
          <p:nvPr/>
        </p:nvPicPr>
        <p:blipFill>
          <a:blip r:embed="rId5">
            <a:alphaModFix/>
          </a:blip>
          <a:stretch>
            <a:fillRect/>
          </a:stretch>
        </p:blipFill>
        <p:spPr>
          <a:xfrm>
            <a:off x="341038" y="3049988"/>
            <a:ext cx="8372475" cy="2409825"/>
          </a:xfrm>
          <a:prstGeom prst="rect">
            <a:avLst/>
          </a:prstGeom>
          <a:noFill/>
          <a:ln>
            <a:noFill/>
          </a:ln>
        </p:spPr>
      </p:pic>
      <p:sp>
        <p:nvSpPr>
          <p:cNvPr id="371" name="Google Shape;371;p44"/>
          <p:cNvSpPr txBox="1"/>
          <p:nvPr>
            <p:ph idx="1" type="body"/>
          </p:nvPr>
        </p:nvSpPr>
        <p:spPr>
          <a:xfrm>
            <a:off x="149175"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sz="1500"/>
          </a:p>
        </p:txBody>
      </p:sp>
      <p:pic>
        <p:nvPicPr>
          <p:cNvPr id="372" name="Google Shape;372;p44"/>
          <p:cNvPicPr preferRelativeResize="0"/>
          <p:nvPr/>
        </p:nvPicPr>
        <p:blipFill>
          <a:blip r:embed="rId6">
            <a:alphaModFix/>
          </a:blip>
          <a:stretch>
            <a:fillRect/>
          </a:stretch>
        </p:blipFill>
        <p:spPr>
          <a:xfrm>
            <a:off x="447675" y="1152475"/>
            <a:ext cx="8248650" cy="386715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76" name="Shape 376"/>
        <p:cNvGrpSpPr/>
        <p:nvPr/>
      </p:nvGrpSpPr>
      <p:grpSpPr>
        <a:xfrm>
          <a:off x="0" y="0"/>
          <a:ext cx="0" cy="0"/>
          <a:chOff x="0" y="0"/>
          <a:chExt cx="0" cy="0"/>
        </a:xfrm>
      </p:grpSpPr>
      <p:pic>
        <p:nvPicPr>
          <p:cNvPr id="377" name="Google Shape;377;p45"/>
          <p:cNvPicPr preferRelativeResize="0"/>
          <p:nvPr/>
        </p:nvPicPr>
        <p:blipFill>
          <a:blip r:embed="rId4">
            <a:alphaModFix/>
          </a:blip>
          <a:stretch>
            <a:fillRect/>
          </a:stretch>
        </p:blipFill>
        <p:spPr>
          <a:xfrm>
            <a:off x="-122295" y="49225"/>
            <a:ext cx="9887978" cy="5246675"/>
          </a:xfrm>
          <a:prstGeom prst="rect">
            <a:avLst/>
          </a:prstGeom>
          <a:noFill/>
          <a:ln>
            <a:noFill/>
          </a:ln>
        </p:spPr>
      </p:pic>
      <p:pic>
        <p:nvPicPr>
          <p:cNvPr id="378" name="Google Shape;378;p45"/>
          <p:cNvPicPr preferRelativeResize="0"/>
          <p:nvPr/>
        </p:nvPicPr>
        <p:blipFill>
          <a:blip r:embed="rId4">
            <a:alphaModFix/>
          </a:blip>
          <a:stretch>
            <a:fillRect/>
          </a:stretch>
        </p:blipFill>
        <p:spPr>
          <a:xfrm>
            <a:off x="-274695" y="-103175"/>
            <a:ext cx="9887978" cy="5246675"/>
          </a:xfrm>
          <a:prstGeom prst="rect">
            <a:avLst/>
          </a:prstGeom>
          <a:noFill/>
          <a:ln>
            <a:noFill/>
          </a:ln>
        </p:spPr>
      </p:pic>
      <p:sp>
        <p:nvSpPr>
          <p:cNvPr id="379" name="Google Shape;379;p4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Roboto Condensed"/>
                <a:ea typeface="Roboto Condensed"/>
                <a:cs typeface="Roboto Condensed"/>
                <a:sym typeface="Roboto Condensed"/>
              </a:rPr>
              <a:t>… WHICH IS SOMEHOW BETTER THAN REASONING</a:t>
            </a:r>
            <a:endParaRPr>
              <a:latin typeface="Roboto Condensed"/>
              <a:ea typeface="Roboto Condensed"/>
              <a:cs typeface="Roboto Condensed"/>
              <a:sym typeface="Roboto Condensed"/>
            </a:endParaRPr>
          </a:p>
        </p:txBody>
      </p:sp>
      <p:pic>
        <p:nvPicPr>
          <p:cNvPr id="380" name="Google Shape;380;p45"/>
          <p:cNvPicPr preferRelativeResize="0"/>
          <p:nvPr/>
        </p:nvPicPr>
        <p:blipFill>
          <a:blip r:embed="rId5">
            <a:alphaModFix/>
          </a:blip>
          <a:stretch>
            <a:fillRect/>
          </a:stretch>
        </p:blipFill>
        <p:spPr>
          <a:xfrm>
            <a:off x="341038" y="3049988"/>
            <a:ext cx="8372475" cy="2409825"/>
          </a:xfrm>
          <a:prstGeom prst="rect">
            <a:avLst/>
          </a:prstGeom>
          <a:noFill/>
          <a:ln>
            <a:noFill/>
          </a:ln>
        </p:spPr>
      </p:pic>
      <p:sp>
        <p:nvSpPr>
          <p:cNvPr id="381" name="Google Shape;381;p45"/>
          <p:cNvSpPr txBox="1"/>
          <p:nvPr>
            <p:ph idx="1" type="body"/>
          </p:nvPr>
        </p:nvSpPr>
        <p:spPr>
          <a:xfrm>
            <a:off x="149175"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sz="1500"/>
          </a:p>
        </p:txBody>
      </p:sp>
      <p:pic>
        <p:nvPicPr>
          <p:cNvPr id="382" name="Google Shape;382;p45"/>
          <p:cNvPicPr preferRelativeResize="0"/>
          <p:nvPr/>
        </p:nvPicPr>
        <p:blipFill>
          <a:blip r:embed="rId6">
            <a:alphaModFix/>
          </a:blip>
          <a:stretch>
            <a:fillRect/>
          </a:stretch>
        </p:blipFill>
        <p:spPr>
          <a:xfrm>
            <a:off x="395275" y="1152475"/>
            <a:ext cx="8353425" cy="2057400"/>
          </a:xfrm>
          <a:prstGeom prst="rect">
            <a:avLst/>
          </a:prstGeom>
          <a:noFill/>
          <a:ln>
            <a:noFill/>
          </a:ln>
        </p:spPr>
      </p:pic>
      <p:pic>
        <p:nvPicPr>
          <p:cNvPr id="383" name="Google Shape;383;p45"/>
          <p:cNvPicPr preferRelativeResize="0"/>
          <p:nvPr/>
        </p:nvPicPr>
        <p:blipFill>
          <a:blip r:embed="rId7">
            <a:alphaModFix/>
          </a:blip>
          <a:stretch>
            <a:fillRect/>
          </a:stretch>
        </p:blipFill>
        <p:spPr>
          <a:xfrm>
            <a:off x="431250" y="3383613"/>
            <a:ext cx="8401050" cy="164782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87" name="Shape 387"/>
        <p:cNvGrpSpPr/>
        <p:nvPr/>
      </p:nvGrpSpPr>
      <p:grpSpPr>
        <a:xfrm>
          <a:off x="0" y="0"/>
          <a:ext cx="0" cy="0"/>
          <a:chOff x="0" y="0"/>
          <a:chExt cx="0" cy="0"/>
        </a:xfrm>
      </p:grpSpPr>
      <p:pic>
        <p:nvPicPr>
          <p:cNvPr id="388" name="Google Shape;388;p46"/>
          <p:cNvPicPr preferRelativeResize="0"/>
          <p:nvPr/>
        </p:nvPicPr>
        <p:blipFill>
          <a:blip r:embed="rId4">
            <a:alphaModFix/>
          </a:blip>
          <a:stretch>
            <a:fillRect/>
          </a:stretch>
        </p:blipFill>
        <p:spPr>
          <a:xfrm>
            <a:off x="-122295" y="49225"/>
            <a:ext cx="9887978" cy="5246675"/>
          </a:xfrm>
          <a:prstGeom prst="rect">
            <a:avLst/>
          </a:prstGeom>
          <a:noFill/>
          <a:ln>
            <a:noFill/>
          </a:ln>
        </p:spPr>
      </p:pic>
      <p:pic>
        <p:nvPicPr>
          <p:cNvPr id="389" name="Google Shape;389;p46"/>
          <p:cNvPicPr preferRelativeResize="0"/>
          <p:nvPr/>
        </p:nvPicPr>
        <p:blipFill>
          <a:blip r:embed="rId4">
            <a:alphaModFix/>
          </a:blip>
          <a:stretch>
            <a:fillRect/>
          </a:stretch>
        </p:blipFill>
        <p:spPr>
          <a:xfrm>
            <a:off x="-274695" y="-103175"/>
            <a:ext cx="9887978" cy="5246675"/>
          </a:xfrm>
          <a:prstGeom prst="rect">
            <a:avLst/>
          </a:prstGeom>
          <a:noFill/>
          <a:ln>
            <a:noFill/>
          </a:ln>
        </p:spPr>
      </p:pic>
      <p:sp>
        <p:nvSpPr>
          <p:cNvPr id="390" name="Google Shape;390;p4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Roboto Condensed"/>
                <a:ea typeface="Roboto Condensed"/>
                <a:cs typeface="Roboto Condensed"/>
                <a:sym typeface="Roboto Condensed"/>
              </a:rPr>
              <a:t>SO HOW MANY S-CURVES DOES THAT MAKE?</a:t>
            </a:r>
            <a:endParaRPr>
              <a:latin typeface="Roboto Condensed"/>
              <a:ea typeface="Roboto Condensed"/>
              <a:cs typeface="Roboto Condensed"/>
              <a:sym typeface="Roboto Condensed"/>
            </a:endParaRPr>
          </a:p>
        </p:txBody>
      </p:sp>
      <p:pic>
        <p:nvPicPr>
          <p:cNvPr id="391" name="Google Shape;391;p46"/>
          <p:cNvPicPr preferRelativeResize="0"/>
          <p:nvPr/>
        </p:nvPicPr>
        <p:blipFill>
          <a:blip r:embed="rId5">
            <a:alphaModFix/>
          </a:blip>
          <a:stretch>
            <a:fillRect/>
          </a:stretch>
        </p:blipFill>
        <p:spPr>
          <a:xfrm>
            <a:off x="341038" y="3049988"/>
            <a:ext cx="8372475" cy="2409825"/>
          </a:xfrm>
          <a:prstGeom prst="rect">
            <a:avLst/>
          </a:prstGeom>
          <a:noFill/>
          <a:ln>
            <a:noFill/>
          </a:ln>
        </p:spPr>
      </p:pic>
      <p:sp>
        <p:nvSpPr>
          <p:cNvPr id="392" name="Google Shape;392;p46"/>
          <p:cNvSpPr txBox="1"/>
          <p:nvPr>
            <p:ph idx="1" type="body"/>
          </p:nvPr>
        </p:nvSpPr>
        <p:spPr>
          <a:xfrm>
            <a:off x="149175"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sz="1500"/>
          </a:p>
        </p:txBody>
      </p:sp>
      <p:pic>
        <p:nvPicPr>
          <p:cNvPr id="393" name="Google Shape;393;p46"/>
          <p:cNvPicPr preferRelativeResize="0"/>
          <p:nvPr/>
        </p:nvPicPr>
        <p:blipFill>
          <a:blip r:embed="rId6">
            <a:alphaModFix/>
          </a:blip>
          <a:stretch>
            <a:fillRect/>
          </a:stretch>
        </p:blipFill>
        <p:spPr>
          <a:xfrm>
            <a:off x="341050" y="1152475"/>
            <a:ext cx="2801352" cy="2072300"/>
          </a:xfrm>
          <a:prstGeom prst="rect">
            <a:avLst/>
          </a:prstGeom>
          <a:noFill/>
          <a:ln>
            <a:noFill/>
          </a:ln>
        </p:spPr>
      </p:pic>
      <p:pic>
        <p:nvPicPr>
          <p:cNvPr id="394" name="Google Shape;394;p46"/>
          <p:cNvPicPr preferRelativeResize="0"/>
          <p:nvPr/>
        </p:nvPicPr>
        <p:blipFill>
          <a:blip r:embed="rId7">
            <a:alphaModFix/>
          </a:blip>
          <a:stretch>
            <a:fillRect/>
          </a:stretch>
        </p:blipFill>
        <p:spPr>
          <a:xfrm>
            <a:off x="3142400" y="1152473"/>
            <a:ext cx="4974924" cy="1503150"/>
          </a:xfrm>
          <a:prstGeom prst="rect">
            <a:avLst/>
          </a:prstGeom>
          <a:noFill/>
          <a:ln>
            <a:noFill/>
          </a:ln>
        </p:spPr>
      </p:pic>
      <p:pic>
        <p:nvPicPr>
          <p:cNvPr id="395" name="Google Shape;395;p46"/>
          <p:cNvPicPr preferRelativeResize="0"/>
          <p:nvPr/>
        </p:nvPicPr>
        <p:blipFill>
          <a:blip r:embed="rId8">
            <a:alphaModFix/>
          </a:blip>
          <a:stretch>
            <a:fillRect/>
          </a:stretch>
        </p:blipFill>
        <p:spPr>
          <a:xfrm>
            <a:off x="5052550" y="2790375"/>
            <a:ext cx="3556999" cy="1778499"/>
          </a:xfrm>
          <a:prstGeom prst="rect">
            <a:avLst/>
          </a:prstGeom>
          <a:noFill/>
          <a:ln>
            <a:noFill/>
          </a:ln>
        </p:spPr>
      </p:pic>
      <p:pic>
        <p:nvPicPr>
          <p:cNvPr id="396" name="Google Shape;396;p46"/>
          <p:cNvPicPr preferRelativeResize="0"/>
          <p:nvPr/>
        </p:nvPicPr>
        <p:blipFill>
          <a:blip r:embed="rId9">
            <a:alphaModFix/>
          </a:blip>
          <a:stretch>
            <a:fillRect/>
          </a:stretch>
        </p:blipFill>
        <p:spPr>
          <a:xfrm>
            <a:off x="1962374" y="2774649"/>
            <a:ext cx="3090175" cy="17785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00" name="Shape 400"/>
        <p:cNvGrpSpPr/>
        <p:nvPr/>
      </p:nvGrpSpPr>
      <p:grpSpPr>
        <a:xfrm>
          <a:off x="0" y="0"/>
          <a:ext cx="0" cy="0"/>
          <a:chOff x="0" y="0"/>
          <a:chExt cx="0" cy="0"/>
        </a:xfrm>
      </p:grpSpPr>
      <p:pic>
        <p:nvPicPr>
          <p:cNvPr id="401" name="Google Shape;401;p47"/>
          <p:cNvPicPr preferRelativeResize="0"/>
          <p:nvPr/>
        </p:nvPicPr>
        <p:blipFill>
          <a:blip r:embed="rId4">
            <a:alphaModFix/>
          </a:blip>
          <a:stretch>
            <a:fillRect/>
          </a:stretch>
        </p:blipFill>
        <p:spPr>
          <a:xfrm>
            <a:off x="-122295" y="49225"/>
            <a:ext cx="9887978" cy="5246675"/>
          </a:xfrm>
          <a:prstGeom prst="rect">
            <a:avLst/>
          </a:prstGeom>
          <a:noFill/>
          <a:ln>
            <a:noFill/>
          </a:ln>
        </p:spPr>
      </p:pic>
      <p:pic>
        <p:nvPicPr>
          <p:cNvPr id="402" name="Google Shape;402;p47"/>
          <p:cNvPicPr preferRelativeResize="0"/>
          <p:nvPr/>
        </p:nvPicPr>
        <p:blipFill>
          <a:blip r:embed="rId4">
            <a:alphaModFix/>
          </a:blip>
          <a:stretch>
            <a:fillRect/>
          </a:stretch>
        </p:blipFill>
        <p:spPr>
          <a:xfrm>
            <a:off x="-274695" y="-103175"/>
            <a:ext cx="9887978" cy="5246675"/>
          </a:xfrm>
          <a:prstGeom prst="rect">
            <a:avLst/>
          </a:prstGeom>
          <a:noFill/>
          <a:ln>
            <a:noFill/>
          </a:ln>
        </p:spPr>
      </p:pic>
      <p:sp>
        <p:nvSpPr>
          <p:cNvPr id="403" name="Google Shape;403;p4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Roboto Condensed"/>
                <a:ea typeface="Roboto Condensed"/>
                <a:cs typeface="Roboto Condensed"/>
                <a:sym typeface="Roboto Condensed"/>
              </a:rPr>
              <a:t>BONUS CURVES: ACTUAL HARD WALLS</a:t>
            </a:r>
            <a:endParaRPr>
              <a:latin typeface="Roboto Condensed"/>
              <a:ea typeface="Roboto Condensed"/>
              <a:cs typeface="Roboto Condensed"/>
              <a:sym typeface="Roboto Condensed"/>
            </a:endParaRPr>
          </a:p>
        </p:txBody>
      </p:sp>
      <p:pic>
        <p:nvPicPr>
          <p:cNvPr id="404" name="Google Shape;404;p47"/>
          <p:cNvPicPr preferRelativeResize="0"/>
          <p:nvPr/>
        </p:nvPicPr>
        <p:blipFill>
          <a:blip r:embed="rId5">
            <a:alphaModFix/>
          </a:blip>
          <a:stretch>
            <a:fillRect/>
          </a:stretch>
        </p:blipFill>
        <p:spPr>
          <a:xfrm>
            <a:off x="341038" y="3049988"/>
            <a:ext cx="8372475" cy="2409825"/>
          </a:xfrm>
          <a:prstGeom prst="rect">
            <a:avLst/>
          </a:prstGeom>
          <a:noFill/>
          <a:ln>
            <a:noFill/>
          </a:ln>
        </p:spPr>
      </p:pic>
      <p:sp>
        <p:nvSpPr>
          <p:cNvPr id="405" name="Google Shape;405;p47"/>
          <p:cNvSpPr txBox="1"/>
          <p:nvPr>
            <p:ph idx="1" type="body"/>
          </p:nvPr>
        </p:nvSpPr>
        <p:spPr>
          <a:xfrm>
            <a:off x="149175"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sz="1500"/>
          </a:p>
        </p:txBody>
      </p:sp>
      <p:pic>
        <p:nvPicPr>
          <p:cNvPr id="406" name="Google Shape;406;p47"/>
          <p:cNvPicPr preferRelativeResize="0"/>
          <p:nvPr/>
        </p:nvPicPr>
        <p:blipFill>
          <a:blip r:embed="rId6">
            <a:alphaModFix/>
          </a:blip>
          <a:stretch>
            <a:fillRect/>
          </a:stretch>
        </p:blipFill>
        <p:spPr>
          <a:xfrm>
            <a:off x="149171" y="1152471"/>
            <a:ext cx="4420300" cy="2340975"/>
          </a:xfrm>
          <a:prstGeom prst="rect">
            <a:avLst/>
          </a:prstGeom>
          <a:noFill/>
          <a:ln>
            <a:noFill/>
          </a:ln>
        </p:spPr>
      </p:pic>
      <p:pic>
        <p:nvPicPr>
          <p:cNvPr id="407" name="Google Shape;407;p47"/>
          <p:cNvPicPr preferRelativeResize="0"/>
          <p:nvPr/>
        </p:nvPicPr>
        <p:blipFill>
          <a:blip r:embed="rId7">
            <a:alphaModFix/>
          </a:blip>
          <a:stretch>
            <a:fillRect/>
          </a:stretch>
        </p:blipFill>
        <p:spPr>
          <a:xfrm>
            <a:off x="4569475" y="1152475"/>
            <a:ext cx="2867976" cy="2241799"/>
          </a:xfrm>
          <a:prstGeom prst="rect">
            <a:avLst/>
          </a:prstGeom>
          <a:noFill/>
          <a:ln>
            <a:noFill/>
          </a:ln>
        </p:spPr>
      </p:pic>
      <p:pic>
        <p:nvPicPr>
          <p:cNvPr id="408" name="Google Shape;408;p47"/>
          <p:cNvPicPr preferRelativeResize="0"/>
          <p:nvPr/>
        </p:nvPicPr>
        <p:blipFill>
          <a:blip r:embed="rId8">
            <a:alphaModFix/>
          </a:blip>
          <a:stretch>
            <a:fillRect/>
          </a:stretch>
        </p:blipFill>
        <p:spPr>
          <a:xfrm>
            <a:off x="935250" y="2708825"/>
            <a:ext cx="2566900" cy="21330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12" name="Shape 412"/>
        <p:cNvGrpSpPr/>
        <p:nvPr/>
      </p:nvGrpSpPr>
      <p:grpSpPr>
        <a:xfrm>
          <a:off x="0" y="0"/>
          <a:ext cx="0" cy="0"/>
          <a:chOff x="0" y="0"/>
          <a:chExt cx="0" cy="0"/>
        </a:xfrm>
      </p:grpSpPr>
      <p:pic>
        <p:nvPicPr>
          <p:cNvPr id="413" name="Google Shape;413;p48"/>
          <p:cNvPicPr preferRelativeResize="0"/>
          <p:nvPr/>
        </p:nvPicPr>
        <p:blipFill>
          <a:blip r:embed="rId4">
            <a:alphaModFix/>
          </a:blip>
          <a:stretch>
            <a:fillRect/>
          </a:stretch>
        </p:blipFill>
        <p:spPr>
          <a:xfrm>
            <a:off x="-122295" y="49225"/>
            <a:ext cx="9887978" cy="5246675"/>
          </a:xfrm>
          <a:prstGeom prst="rect">
            <a:avLst/>
          </a:prstGeom>
          <a:noFill/>
          <a:ln>
            <a:noFill/>
          </a:ln>
        </p:spPr>
      </p:pic>
      <p:pic>
        <p:nvPicPr>
          <p:cNvPr id="414" name="Google Shape;414;p48"/>
          <p:cNvPicPr preferRelativeResize="0"/>
          <p:nvPr/>
        </p:nvPicPr>
        <p:blipFill>
          <a:blip r:embed="rId4">
            <a:alphaModFix/>
          </a:blip>
          <a:stretch>
            <a:fillRect/>
          </a:stretch>
        </p:blipFill>
        <p:spPr>
          <a:xfrm>
            <a:off x="-274695" y="-103175"/>
            <a:ext cx="9887978" cy="5246675"/>
          </a:xfrm>
          <a:prstGeom prst="rect">
            <a:avLst/>
          </a:prstGeom>
          <a:noFill/>
          <a:ln>
            <a:noFill/>
          </a:ln>
        </p:spPr>
      </p:pic>
      <p:sp>
        <p:nvSpPr>
          <p:cNvPr id="415" name="Google Shape;415;p4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Roboto Condensed"/>
                <a:ea typeface="Roboto Condensed"/>
                <a:cs typeface="Roboto Condensed"/>
                <a:sym typeface="Roboto Condensed"/>
              </a:rPr>
              <a:t>EXTRA: THINGS THAT DIDN’T WORK</a:t>
            </a:r>
            <a:endParaRPr>
              <a:latin typeface="Roboto Condensed"/>
              <a:ea typeface="Roboto Condensed"/>
              <a:cs typeface="Roboto Condensed"/>
              <a:sym typeface="Roboto Condensed"/>
            </a:endParaRPr>
          </a:p>
        </p:txBody>
      </p:sp>
      <p:pic>
        <p:nvPicPr>
          <p:cNvPr id="416" name="Google Shape;416;p48"/>
          <p:cNvPicPr preferRelativeResize="0"/>
          <p:nvPr/>
        </p:nvPicPr>
        <p:blipFill>
          <a:blip r:embed="rId5">
            <a:alphaModFix/>
          </a:blip>
          <a:stretch>
            <a:fillRect/>
          </a:stretch>
        </p:blipFill>
        <p:spPr>
          <a:xfrm>
            <a:off x="341038" y="3049988"/>
            <a:ext cx="8372475" cy="2409825"/>
          </a:xfrm>
          <a:prstGeom prst="rect">
            <a:avLst/>
          </a:prstGeom>
          <a:noFill/>
          <a:ln>
            <a:noFill/>
          </a:ln>
        </p:spPr>
      </p:pic>
      <p:sp>
        <p:nvSpPr>
          <p:cNvPr id="417" name="Google Shape;417;p48"/>
          <p:cNvSpPr txBox="1"/>
          <p:nvPr>
            <p:ph idx="1" type="body"/>
          </p:nvPr>
        </p:nvSpPr>
        <p:spPr>
          <a:xfrm>
            <a:off x="149175"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sz="1500"/>
          </a:p>
        </p:txBody>
      </p:sp>
      <p:pic>
        <p:nvPicPr>
          <p:cNvPr id="418" name="Google Shape;418;p48"/>
          <p:cNvPicPr preferRelativeResize="0"/>
          <p:nvPr/>
        </p:nvPicPr>
        <p:blipFill>
          <a:blip r:embed="rId6">
            <a:alphaModFix/>
          </a:blip>
          <a:stretch>
            <a:fillRect/>
          </a:stretch>
        </p:blipFill>
        <p:spPr>
          <a:xfrm>
            <a:off x="1840400" y="1085100"/>
            <a:ext cx="5463200" cy="2006650"/>
          </a:xfrm>
          <a:prstGeom prst="rect">
            <a:avLst/>
          </a:prstGeom>
          <a:noFill/>
          <a:ln>
            <a:noFill/>
          </a:ln>
        </p:spPr>
      </p:pic>
      <p:pic>
        <p:nvPicPr>
          <p:cNvPr id="419" name="Google Shape;419;p48"/>
          <p:cNvPicPr preferRelativeResize="0"/>
          <p:nvPr/>
        </p:nvPicPr>
        <p:blipFill>
          <a:blip r:embed="rId7">
            <a:alphaModFix/>
          </a:blip>
          <a:stretch>
            <a:fillRect/>
          </a:stretch>
        </p:blipFill>
        <p:spPr>
          <a:xfrm>
            <a:off x="730000" y="3159125"/>
            <a:ext cx="7684002" cy="200665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23" name="Shape 423"/>
        <p:cNvGrpSpPr/>
        <p:nvPr/>
      </p:nvGrpSpPr>
      <p:grpSpPr>
        <a:xfrm>
          <a:off x="0" y="0"/>
          <a:ext cx="0" cy="0"/>
          <a:chOff x="0" y="0"/>
          <a:chExt cx="0" cy="0"/>
        </a:xfrm>
      </p:grpSpPr>
      <p:pic>
        <p:nvPicPr>
          <p:cNvPr id="424" name="Google Shape;424;p49"/>
          <p:cNvPicPr preferRelativeResize="0"/>
          <p:nvPr/>
        </p:nvPicPr>
        <p:blipFill>
          <a:blip r:embed="rId4">
            <a:alphaModFix/>
          </a:blip>
          <a:stretch>
            <a:fillRect/>
          </a:stretch>
        </p:blipFill>
        <p:spPr>
          <a:xfrm>
            <a:off x="-122295" y="49225"/>
            <a:ext cx="9887978" cy="5246675"/>
          </a:xfrm>
          <a:prstGeom prst="rect">
            <a:avLst/>
          </a:prstGeom>
          <a:noFill/>
          <a:ln>
            <a:noFill/>
          </a:ln>
        </p:spPr>
      </p:pic>
      <p:pic>
        <p:nvPicPr>
          <p:cNvPr id="425" name="Google Shape;425;p49"/>
          <p:cNvPicPr preferRelativeResize="0"/>
          <p:nvPr/>
        </p:nvPicPr>
        <p:blipFill>
          <a:blip r:embed="rId4">
            <a:alphaModFix/>
          </a:blip>
          <a:stretch>
            <a:fillRect/>
          </a:stretch>
        </p:blipFill>
        <p:spPr>
          <a:xfrm>
            <a:off x="-274695" y="-103175"/>
            <a:ext cx="9887978" cy="5246675"/>
          </a:xfrm>
          <a:prstGeom prst="rect">
            <a:avLst/>
          </a:prstGeom>
          <a:noFill/>
          <a:ln>
            <a:noFill/>
          </a:ln>
        </p:spPr>
      </p:pic>
      <p:sp>
        <p:nvSpPr>
          <p:cNvPr id="426" name="Google Shape;426;p49"/>
          <p:cNvSpPr txBox="1"/>
          <p:nvPr>
            <p:ph type="title"/>
          </p:nvPr>
        </p:nvSpPr>
        <p:spPr>
          <a:xfrm>
            <a:off x="311700" y="199905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6000">
                <a:latin typeface="Roboto Condensed"/>
                <a:ea typeface="Roboto Condensed"/>
                <a:cs typeface="Roboto Condensed"/>
                <a:sym typeface="Roboto Condensed"/>
              </a:rPr>
              <a:t>QUESTIONS</a:t>
            </a:r>
            <a:endParaRPr sz="6000">
              <a:latin typeface="Roboto Condensed"/>
              <a:ea typeface="Roboto Condensed"/>
              <a:cs typeface="Roboto Condensed"/>
              <a:sym typeface="Roboto Condensed"/>
            </a:endParaRPr>
          </a:p>
        </p:txBody>
      </p:sp>
      <p:pic>
        <p:nvPicPr>
          <p:cNvPr id="427" name="Google Shape;427;p49"/>
          <p:cNvPicPr preferRelativeResize="0"/>
          <p:nvPr/>
        </p:nvPicPr>
        <p:blipFill>
          <a:blip r:embed="rId5">
            <a:alphaModFix/>
          </a:blip>
          <a:stretch>
            <a:fillRect/>
          </a:stretch>
        </p:blipFill>
        <p:spPr>
          <a:xfrm>
            <a:off x="341038" y="3049988"/>
            <a:ext cx="8372475" cy="24098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9" name="Shape 89"/>
        <p:cNvGrpSpPr/>
        <p:nvPr/>
      </p:nvGrpSpPr>
      <p:grpSpPr>
        <a:xfrm>
          <a:off x="0" y="0"/>
          <a:ext cx="0" cy="0"/>
          <a:chOff x="0" y="0"/>
          <a:chExt cx="0" cy="0"/>
        </a:xfrm>
      </p:grpSpPr>
      <p:pic>
        <p:nvPicPr>
          <p:cNvPr id="90" name="Google Shape;90;p16"/>
          <p:cNvPicPr preferRelativeResize="0"/>
          <p:nvPr/>
        </p:nvPicPr>
        <p:blipFill>
          <a:blip r:embed="rId4">
            <a:alphaModFix/>
          </a:blip>
          <a:stretch>
            <a:fillRect/>
          </a:stretch>
        </p:blipFill>
        <p:spPr>
          <a:xfrm>
            <a:off x="-274695" y="-103175"/>
            <a:ext cx="9887978" cy="5246675"/>
          </a:xfrm>
          <a:prstGeom prst="rect">
            <a:avLst/>
          </a:prstGeom>
          <a:noFill/>
          <a:ln>
            <a:noFill/>
          </a:ln>
        </p:spPr>
      </p:pic>
      <p:sp>
        <p:nvSpPr>
          <p:cNvPr id="91" name="Google Shape;91;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Roboto Condensed"/>
                <a:ea typeface="Roboto Condensed"/>
                <a:cs typeface="Roboto Condensed"/>
                <a:sym typeface="Roboto Condensed"/>
              </a:rPr>
              <a:t>WHO IS DEEPSEEK</a:t>
            </a:r>
            <a:endParaRPr>
              <a:latin typeface="Roboto Condensed"/>
              <a:ea typeface="Roboto Condensed"/>
              <a:cs typeface="Roboto Condensed"/>
              <a:sym typeface="Roboto Condensed"/>
            </a:endParaRPr>
          </a:p>
        </p:txBody>
      </p:sp>
      <p:sp>
        <p:nvSpPr>
          <p:cNvPr id="92" name="Google Shape;92;p16"/>
          <p:cNvSpPr txBox="1"/>
          <p:nvPr>
            <p:ph idx="1" type="body"/>
          </p:nvPr>
        </p:nvSpPr>
        <p:spPr>
          <a:xfrm>
            <a:off x="149175" y="1152475"/>
            <a:ext cx="25872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500">
                <a:latin typeface="Roboto Condensed"/>
                <a:ea typeface="Roboto Condensed"/>
                <a:cs typeface="Roboto Condensed"/>
                <a:sym typeface="Roboto Condensed"/>
              </a:rPr>
              <a:t>1.</a:t>
            </a:r>
            <a:r>
              <a:rPr lang="en" sz="1500">
                <a:latin typeface="Roboto Condensed"/>
                <a:ea typeface="Roboto Condensed"/>
                <a:cs typeface="Roboto Condensed"/>
                <a:sym typeface="Roboto Condensed"/>
              </a:rPr>
              <a:t>Liang Wenfeng is CEO of:</a:t>
            </a:r>
            <a:endParaRPr sz="1500">
              <a:latin typeface="Roboto Condensed"/>
              <a:ea typeface="Roboto Condensed"/>
              <a:cs typeface="Roboto Condensed"/>
              <a:sym typeface="Roboto Condensed"/>
            </a:endParaRPr>
          </a:p>
          <a:p>
            <a:pPr indent="0" lvl="0" marL="0" rtl="0" algn="l">
              <a:spcBef>
                <a:spcPts val="1200"/>
              </a:spcBef>
              <a:spcAft>
                <a:spcPts val="0"/>
              </a:spcAft>
              <a:buNone/>
            </a:pPr>
            <a:r>
              <a:rPr lang="en" sz="1500">
                <a:latin typeface="Roboto Condensed"/>
                <a:ea typeface="Roboto Condensed"/>
                <a:cs typeface="Roboto Condensed"/>
                <a:sym typeface="Roboto Condensed"/>
              </a:rPr>
              <a:t>2.HighFlyer which owns:</a:t>
            </a:r>
            <a:endParaRPr sz="1500">
              <a:latin typeface="Roboto Condensed"/>
              <a:ea typeface="Roboto Condensed"/>
              <a:cs typeface="Roboto Condensed"/>
              <a:sym typeface="Roboto Condensed"/>
            </a:endParaRPr>
          </a:p>
          <a:p>
            <a:pPr indent="0" lvl="0" marL="0" rtl="0" algn="l">
              <a:spcBef>
                <a:spcPts val="1200"/>
              </a:spcBef>
              <a:spcAft>
                <a:spcPts val="0"/>
              </a:spcAft>
              <a:buNone/>
            </a:pPr>
            <a:r>
              <a:rPr lang="en" sz="1500">
                <a:latin typeface="Roboto Condensed"/>
                <a:ea typeface="Roboto Condensed"/>
                <a:cs typeface="Roboto Condensed"/>
                <a:sym typeface="Roboto Condensed"/>
              </a:rPr>
              <a:t>3.DeepseekAI </a:t>
            </a:r>
            <a:r>
              <a:rPr lang="en" sz="1500">
                <a:latin typeface="Roboto Condensed"/>
                <a:ea typeface="Roboto Condensed"/>
                <a:cs typeface="Roboto Condensed"/>
                <a:sym typeface="Roboto Condensed"/>
              </a:rPr>
              <a:t>which</a:t>
            </a:r>
            <a:r>
              <a:rPr lang="en" sz="1500">
                <a:latin typeface="Roboto Condensed"/>
                <a:ea typeface="Roboto Condensed"/>
                <a:cs typeface="Roboto Condensed"/>
                <a:sym typeface="Roboto Condensed"/>
              </a:rPr>
              <a:t> made:</a:t>
            </a:r>
            <a:endParaRPr sz="1500">
              <a:latin typeface="Roboto Condensed"/>
              <a:ea typeface="Roboto Condensed"/>
              <a:cs typeface="Roboto Condensed"/>
              <a:sym typeface="Roboto Condensed"/>
            </a:endParaRPr>
          </a:p>
          <a:p>
            <a:pPr indent="0" lvl="0" marL="0" rtl="0" algn="l">
              <a:spcBef>
                <a:spcPts val="1200"/>
              </a:spcBef>
              <a:spcAft>
                <a:spcPts val="0"/>
              </a:spcAft>
              <a:buNone/>
            </a:pPr>
            <a:r>
              <a:rPr lang="en" sz="1500">
                <a:latin typeface="Roboto Condensed"/>
                <a:ea typeface="Roboto Condensed"/>
                <a:cs typeface="Roboto Condensed"/>
                <a:sym typeface="Roboto Condensed"/>
              </a:rPr>
              <a:t>4.Deepseek {models}, which are better / cheaper than:</a:t>
            </a:r>
            <a:endParaRPr sz="1500">
              <a:latin typeface="Roboto Condensed"/>
              <a:ea typeface="Roboto Condensed"/>
              <a:cs typeface="Roboto Condensed"/>
              <a:sym typeface="Roboto Condensed"/>
            </a:endParaRPr>
          </a:p>
          <a:p>
            <a:pPr indent="0" lvl="0" marL="0" rtl="0" algn="l">
              <a:spcBef>
                <a:spcPts val="1200"/>
              </a:spcBef>
              <a:spcAft>
                <a:spcPts val="1200"/>
              </a:spcAft>
              <a:buNone/>
            </a:pPr>
            <a:r>
              <a:rPr lang="en" sz="1500">
                <a:latin typeface="Roboto Condensed"/>
                <a:ea typeface="Roboto Condensed"/>
                <a:cs typeface="Roboto Condensed"/>
                <a:sym typeface="Roboto Condensed"/>
              </a:rPr>
              <a:t>5.Basically every open and closed source model available (given that they don’t get ddos’ed again)</a:t>
            </a:r>
            <a:endParaRPr sz="1500">
              <a:latin typeface="Roboto Condensed"/>
              <a:ea typeface="Roboto Condensed"/>
              <a:cs typeface="Roboto Condensed"/>
              <a:sym typeface="Roboto Condensed"/>
            </a:endParaRPr>
          </a:p>
        </p:txBody>
      </p:sp>
      <p:pic>
        <p:nvPicPr>
          <p:cNvPr id="93" name="Google Shape;93;p16"/>
          <p:cNvPicPr preferRelativeResize="0"/>
          <p:nvPr/>
        </p:nvPicPr>
        <p:blipFill>
          <a:blip r:embed="rId5">
            <a:alphaModFix/>
          </a:blip>
          <a:stretch>
            <a:fillRect/>
          </a:stretch>
        </p:blipFill>
        <p:spPr>
          <a:xfrm>
            <a:off x="5415900" y="1152475"/>
            <a:ext cx="3416399" cy="3416399"/>
          </a:xfrm>
          <a:prstGeom prst="rect">
            <a:avLst/>
          </a:prstGeom>
          <a:noFill/>
          <a:ln>
            <a:noFill/>
          </a:ln>
        </p:spPr>
      </p:pic>
      <p:pic>
        <p:nvPicPr>
          <p:cNvPr id="94" name="Google Shape;94;p16"/>
          <p:cNvPicPr preferRelativeResize="0"/>
          <p:nvPr/>
        </p:nvPicPr>
        <p:blipFill>
          <a:blip r:embed="rId6">
            <a:alphaModFix/>
          </a:blip>
          <a:stretch>
            <a:fillRect/>
          </a:stretch>
        </p:blipFill>
        <p:spPr>
          <a:xfrm>
            <a:off x="2828906" y="1152475"/>
            <a:ext cx="6003392" cy="3416401"/>
          </a:xfrm>
          <a:prstGeom prst="rect">
            <a:avLst/>
          </a:prstGeom>
          <a:noFill/>
          <a:ln>
            <a:noFill/>
          </a:ln>
        </p:spPr>
      </p:pic>
      <p:pic>
        <p:nvPicPr>
          <p:cNvPr id="95" name="Google Shape;95;p16"/>
          <p:cNvPicPr preferRelativeResize="0"/>
          <p:nvPr/>
        </p:nvPicPr>
        <p:blipFill>
          <a:blip r:embed="rId3">
            <a:alphaModFix/>
          </a:blip>
          <a:stretch>
            <a:fillRect/>
          </a:stretch>
        </p:blipFill>
        <p:spPr>
          <a:xfrm>
            <a:off x="3593676" y="1152475"/>
            <a:ext cx="4756166" cy="3416401"/>
          </a:xfrm>
          <a:prstGeom prst="rect">
            <a:avLst/>
          </a:prstGeom>
          <a:noFill/>
          <a:ln>
            <a:noFill/>
          </a:ln>
        </p:spPr>
      </p:pic>
      <p:pic>
        <p:nvPicPr>
          <p:cNvPr id="96" name="Google Shape;96;p16"/>
          <p:cNvPicPr preferRelativeResize="0"/>
          <p:nvPr/>
        </p:nvPicPr>
        <p:blipFill>
          <a:blip r:embed="rId7">
            <a:alphaModFix/>
          </a:blip>
          <a:stretch>
            <a:fillRect/>
          </a:stretch>
        </p:blipFill>
        <p:spPr>
          <a:xfrm>
            <a:off x="2728325" y="1152487"/>
            <a:ext cx="6204549" cy="3652288"/>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0" name="Shape 100"/>
        <p:cNvGrpSpPr/>
        <p:nvPr/>
      </p:nvGrpSpPr>
      <p:grpSpPr>
        <a:xfrm>
          <a:off x="0" y="0"/>
          <a:ext cx="0" cy="0"/>
          <a:chOff x="0" y="0"/>
          <a:chExt cx="0" cy="0"/>
        </a:xfrm>
      </p:grpSpPr>
      <p:pic>
        <p:nvPicPr>
          <p:cNvPr id="101" name="Google Shape;101;p17"/>
          <p:cNvPicPr preferRelativeResize="0"/>
          <p:nvPr/>
        </p:nvPicPr>
        <p:blipFill>
          <a:blip r:embed="rId4">
            <a:alphaModFix/>
          </a:blip>
          <a:stretch>
            <a:fillRect/>
          </a:stretch>
        </p:blipFill>
        <p:spPr>
          <a:xfrm>
            <a:off x="-274695" y="-103175"/>
            <a:ext cx="9887978" cy="5246675"/>
          </a:xfrm>
          <a:prstGeom prst="rect">
            <a:avLst/>
          </a:prstGeom>
          <a:noFill/>
          <a:ln>
            <a:noFill/>
          </a:ln>
        </p:spPr>
      </p:pic>
      <p:sp>
        <p:nvSpPr>
          <p:cNvPr id="102" name="Google Shape;102;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Roboto Condensed"/>
                <a:ea typeface="Roboto Condensed"/>
                <a:cs typeface="Roboto Condensed"/>
                <a:sym typeface="Roboto Condensed"/>
              </a:rPr>
              <a:t>WHAT IS MATH </a:t>
            </a:r>
            <a:r>
              <a:rPr lang="en">
                <a:solidFill>
                  <a:srgbClr val="EFEFEF"/>
                </a:solidFill>
                <a:latin typeface="Roboto Condensed"/>
                <a:ea typeface="Roboto Condensed"/>
                <a:cs typeface="Roboto Condensed"/>
                <a:sym typeface="Roboto Condensed"/>
              </a:rPr>
              <a:t>(totally different thing from programming)</a:t>
            </a:r>
            <a:endParaRPr>
              <a:solidFill>
                <a:srgbClr val="EFEFEF"/>
              </a:solidFill>
              <a:latin typeface="Roboto Condensed"/>
              <a:ea typeface="Roboto Condensed"/>
              <a:cs typeface="Roboto Condensed"/>
              <a:sym typeface="Roboto Condensed"/>
            </a:endParaRPr>
          </a:p>
        </p:txBody>
      </p:sp>
      <p:sp>
        <p:nvSpPr>
          <p:cNvPr id="103" name="Google Shape;103;p17"/>
          <p:cNvSpPr txBox="1"/>
          <p:nvPr>
            <p:ph idx="1" type="body"/>
          </p:nvPr>
        </p:nvSpPr>
        <p:spPr>
          <a:xfrm>
            <a:off x="149175"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sz="1500"/>
          </a:p>
        </p:txBody>
      </p:sp>
      <p:pic>
        <p:nvPicPr>
          <p:cNvPr id="104" name="Google Shape;104;p17"/>
          <p:cNvPicPr preferRelativeResize="0"/>
          <p:nvPr/>
        </p:nvPicPr>
        <p:blipFill>
          <a:blip r:embed="rId5">
            <a:alphaModFix/>
          </a:blip>
          <a:stretch>
            <a:fillRect/>
          </a:stretch>
        </p:blipFill>
        <p:spPr>
          <a:xfrm>
            <a:off x="1014685" y="1152475"/>
            <a:ext cx="7114636" cy="3416400"/>
          </a:xfrm>
          <a:prstGeom prst="rect">
            <a:avLst/>
          </a:prstGeom>
          <a:noFill/>
          <a:ln>
            <a:noFill/>
          </a:ln>
        </p:spPr>
      </p:pic>
      <p:pic>
        <p:nvPicPr>
          <p:cNvPr id="105" name="Google Shape;105;p17"/>
          <p:cNvPicPr preferRelativeResize="0"/>
          <p:nvPr/>
        </p:nvPicPr>
        <p:blipFill>
          <a:blip r:embed="rId6">
            <a:alphaModFix/>
          </a:blip>
          <a:stretch>
            <a:fillRect/>
          </a:stretch>
        </p:blipFill>
        <p:spPr>
          <a:xfrm>
            <a:off x="1014675" y="1099075"/>
            <a:ext cx="7114650" cy="369180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9" name="Shape 109"/>
        <p:cNvGrpSpPr/>
        <p:nvPr/>
      </p:nvGrpSpPr>
      <p:grpSpPr>
        <a:xfrm>
          <a:off x="0" y="0"/>
          <a:ext cx="0" cy="0"/>
          <a:chOff x="0" y="0"/>
          <a:chExt cx="0" cy="0"/>
        </a:xfrm>
      </p:grpSpPr>
      <p:pic>
        <p:nvPicPr>
          <p:cNvPr id="110" name="Google Shape;110;p18"/>
          <p:cNvPicPr preferRelativeResize="0"/>
          <p:nvPr/>
        </p:nvPicPr>
        <p:blipFill>
          <a:blip r:embed="rId4">
            <a:alphaModFix/>
          </a:blip>
          <a:stretch>
            <a:fillRect/>
          </a:stretch>
        </p:blipFill>
        <p:spPr>
          <a:xfrm>
            <a:off x="-274695" y="-103175"/>
            <a:ext cx="9887978" cy="5246675"/>
          </a:xfrm>
          <a:prstGeom prst="rect">
            <a:avLst/>
          </a:prstGeom>
          <a:noFill/>
          <a:ln>
            <a:noFill/>
          </a:ln>
        </p:spPr>
      </p:pic>
      <p:sp>
        <p:nvSpPr>
          <p:cNvPr id="111" name="Google Shape;111;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Roboto Condensed"/>
                <a:ea typeface="Roboto Condensed"/>
                <a:cs typeface="Roboto Condensed"/>
                <a:sym typeface="Roboto Condensed"/>
              </a:rPr>
              <a:t>WHAT IS MATH </a:t>
            </a:r>
            <a:r>
              <a:rPr lang="en">
                <a:solidFill>
                  <a:srgbClr val="EFEFEF"/>
                </a:solidFill>
                <a:latin typeface="Roboto Condensed"/>
                <a:ea typeface="Roboto Condensed"/>
                <a:cs typeface="Roboto Condensed"/>
                <a:sym typeface="Roboto Condensed"/>
              </a:rPr>
              <a:t>(totally different thing from programming)</a:t>
            </a:r>
            <a:endParaRPr>
              <a:solidFill>
                <a:srgbClr val="EFEFEF"/>
              </a:solidFill>
              <a:latin typeface="Roboto Condensed"/>
              <a:ea typeface="Roboto Condensed"/>
              <a:cs typeface="Roboto Condensed"/>
              <a:sym typeface="Roboto Condensed"/>
            </a:endParaRPr>
          </a:p>
        </p:txBody>
      </p:sp>
      <p:sp>
        <p:nvSpPr>
          <p:cNvPr id="112" name="Google Shape;112;p18"/>
          <p:cNvSpPr txBox="1"/>
          <p:nvPr>
            <p:ph idx="1" type="body"/>
          </p:nvPr>
        </p:nvSpPr>
        <p:spPr>
          <a:xfrm>
            <a:off x="149175"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sz="1500"/>
          </a:p>
        </p:txBody>
      </p:sp>
      <p:pic>
        <p:nvPicPr>
          <p:cNvPr id="113" name="Google Shape;113;p18"/>
          <p:cNvPicPr preferRelativeResize="0"/>
          <p:nvPr/>
        </p:nvPicPr>
        <p:blipFill>
          <a:blip r:embed="rId5">
            <a:alphaModFix/>
          </a:blip>
          <a:stretch>
            <a:fillRect/>
          </a:stretch>
        </p:blipFill>
        <p:spPr>
          <a:xfrm>
            <a:off x="1576238" y="1202576"/>
            <a:ext cx="5991513" cy="39910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7" name="Shape 117"/>
        <p:cNvGrpSpPr/>
        <p:nvPr/>
      </p:nvGrpSpPr>
      <p:grpSpPr>
        <a:xfrm>
          <a:off x="0" y="0"/>
          <a:ext cx="0" cy="0"/>
          <a:chOff x="0" y="0"/>
          <a:chExt cx="0" cy="0"/>
        </a:xfrm>
      </p:grpSpPr>
      <p:pic>
        <p:nvPicPr>
          <p:cNvPr id="118" name="Google Shape;118;p19"/>
          <p:cNvPicPr preferRelativeResize="0"/>
          <p:nvPr/>
        </p:nvPicPr>
        <p:blipFill>
          <a:blip r:embed="rId4">
            <a:alphaModFix/>
          </a:blip>
          <a:stretch>
            <a:fillRect/>
          </a:stretch>
        </p:blipFill>
        <p:spPr>
          <a:xfrm>
            <a:off x="-274695" y="-103175"/>
            <a:ext cx="9887978" cy="5246675"/>
          </a:xfrm>
          <a:prstGeom prst="rect">
            <a:avLst/>
          </a:prstGeom>
          <a:noFill/>
          <a:ln>
            <a:noFill/>
          </a:ln>
        </p:spPr>
      </p:pic>
      <p:sp>
        <p:nvSpPr>
          <p:cNvPr id="119" name="Google Shape;119;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Roboto Condensed"/>
                <a:ea typeface="Roboto Condensed"/>
                <a:cs typeface="Roboto Condensed"/>
                <a:sym typeface="Roboto Condensed"/>
              </a:rPr>
              <a:t>WHAT IS MATH </a:t>
            </a:r>
            <a:r>
              <a:rPr lang="en">
                <a:solidFill>
                  <a:srgbClr val="EFEFEF"/>
                </a:solidFill>
                <a:latin typeface="Roboto Condensed"/>
                <a:ea typeface="Roboto Condensed"/>
                <a:cs typeface="Roboto Condensed"/>
                <a:sym typeface="Roboto Condensed"/>
              </a:rPr>
              <a:t>(totally different thing from programming)</a:t>
            </a:r>
            <a:endParaRPr>
              <a:solidFill>
                <a:srgbClr val="EFEFEF"/>
              </a:solidFill>
              <a:latin typeface="Roboto Condensed"/>
              <a:ea typeface="Roboto Condensed"/>
              <a:cs typeface="Roboto Condensed"/>
              <a:sym typeface="Roboto Condensed"/>
            </a:endParaRPr>
          </a:p>
        </p:txBody>
      </p:sp>
      <p:sp>
        <p:nvSpPr>
          <p:cNvPr id="120" name="Google Shape;120;p19"/>
          <p:cNvSpPr txBox="1"/>
          <p:nvPr>
            <p:ph idx="1" type="body"/>
          </p:nvPr>
        </p:nvSpPr>
        <p:spPr>
          <a:xfrm>
            <a:off x="149175"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sz="1500"/>
          </a:p>
        </p:txBody>
      </p:sp>
      <p:pic>
        <p:nvPicPr>
          <p:cNvPr id="121" name="Google Shape;121;p19"/>
          <p:cNvPicPr preferRelativeResize="0"/>
          <p:nvPr/>
        </p:nvPicPr>
        <p:blipFill>
          <a:blip r:embed="rId5">
            <a:alphaModFix/>
          </a:blip>
          <a:stretch>
            <a:fillRect/>
          </a:stretch>
        </p:blipFill>
        <p:spPr>
          <a:xfrm>
            <a:off x="1715364" y="1152475"/>
            <a:ext cx="5388227" cy="3979226"/>
          </a:xfrm>
          <a:prstGeom prst="rect">
            <a:avLst/>
          </a:prstGeom>
          <a:noFill/>
          <a:ln>
            <a:noFill/>
          </a:ln>
        </p:spPr>
      </p:pic>
      <p:pic>
        <p:nvPicPr>
          <p:cNvPr id="122" name="Google Shape;122;p19"/>
          <p:cNvPicPr preferRelativeResize="0"/>
          <p:nvPr/>
        </p:nvPicPr>
        <p:blipFill>
          <a:blip r:embed="rId6">
            <a:alphaModFix/>
          </a:blip>
          <a:stretch>
            <a:fillRect/>
          </a:stretch>
        </p:blipFill>
        <p:spPr>
          <a:xfrm>
            <a:off x="774538" y="1152475"/>
            <a:ext cx="7594920" cy="356585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6" name="Shape 126"/>
        <p:cNvGrpSpPr/>
        <p:nvPr/>
      </p:nvGrpSpPr>
      <p:grpSpPr>
        <a:xfrm>
          <a:off x="0" y="0"/>
          <a:ext cx="0" cy="0"/>
          <a:chOff x="0" y="0"/>
          <a:chExt cx="0" cy="0"/>
        </a:xfrm>
      </p:grpSpPr>
      <p:pic>
        <p:nvPicPr>
          <p:cNvPr id="127" name="Google Shape;127;p20"/>
          <p:cNvPicPr preferRelativeResize="0"/>
          <p:nvPr/>
        </p:nvPicPr>
        <p:blipFill>
          <a:blip r:embed="rId4">
            <a:alphaModFix/>
          </a:blip>
          <a:stretch>
            <a:fillRect/>
          </a:stretch>
        </p:blipFill>
        <p:spPr>
          <a:xfrm>
            <a:off x="-274695" y="-103175"/>
            <a:ext cx="9887978" cy="5246675"/>
          </a:xfrm>
          <a:prstGeom prst="rect">
            <a:avLst/>
          </a:prstGeom>
          <a:noFill/>
          <a:ln>
            <a:noFill/>
          </a:ln>
        </p:spPr>
      </p:pic>
      <p:sp>
        <p:nvSpPr>
          <p:cNvPr id="128" name="Google Shape;128;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Roboto Condensed"/>
                <a:ea typeface="Roboto Condensed"/>
                <a:cs typeface="Roboto Condensed"/>
                <a:sym typeface="Roboto Condensed"/>
              </a:rPr>
              <a:t>WHAT IS MATH </a:t>
            </a:r>
            <a:r>
              <a:rPr lang="en">
                <a:solidFill>
                  <a:srgbClr val="EFEFEF"/>
                </a:solidFill>
                <a:latin typeface="Roboto Condensed"/>
                <a:ea typeface="Roboto Condensed"/>
                <a:cs typeface="Roboto Condensed"/>
                <a:sym typeface="Roboto Condensed"/>
              </a:rPr>
              <a:t>(totally different thing from programming)</a:t>
            </a:r>
            <a:endParaRPr>
              <a:solidFill>
                <a:srgbClr val="EFEFEF"/>
              </a:solidFill>
              <a:latin typeface="Roboto Condensed"/>
              <a:ea typeface="Roboto Condensed"/>
              <a:cs typeface="Roboto Condensed"/>
              <a:sym typeface="Roboto Condensed"/>
            </a:endParaRPr>
          </a:p>
        </p:txBody>
      </p:sp>
      <p:sp>
        <p:nvSpPr>
          <p:cNvPr id="129" name="Google Shape;129;p20"/>
          <p:cNvSpPr txBox="1"/>
          <p:nvPr>
            <p:ph idx="1" type="body"/>
          </p:nvPr>
        </p:nvSpPr>
        <p:spPr>
          <a:xfrm>
            <a:off x="149175"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sz="1500"/>
          </a:p>
        </p:txBody>
      </p:sp>
      <p:pic>
        <p:nvPicPr>
          <p:cNvPr id="130" name="Google Shape;130;p20"/>
          <p:cNvPicPr preferRelativeResize="0"/>
          <p:nvPr/>
        </p:nvPicPr>
        <p:blipFill>
          <a:blip r:embed="rId5">
            <a:alphaModFix/>
          </a:blip>
          <a:stretch>
            <a:fillRect/>
          </a:stretch>
        </p:blipFill>
        <p:spPr>
          <a:xfrm>
            <a:off x="2303400" y="1152475"/>
            <a:ext cx="5911619" cy="3749375"/>
          </a:xfrm>
          <a:prstGeom prst="rect">
            <a:avLst/>
          </a:prstGeom>
          <a:noFill/>
          <a:ln>
            <a:noFill/>
          </a:ln>
        </p:spPr>
      </p:pic>
      <p:pic>
        <p:nvPicPr>
          <p:cNvPr id="131" name="Google Shape;131;p20"/>
          <p:cNvPicPr preferRelativeResize="0"/>
          <p:nvPr/>
        </p:nvPicPr>
        <p:blipFill>
          <a:blip r:embed="rId6">
            <a:alphaModFix/>
          </a:blip>
          <a:stretch>
            <a:fillRect/>
          </a:stretch>
        </p:blipFill>
        <p:spPr>
          <a:xfrm>
            <a:off x="615600" y="1152475"/>
            <a:ext cx="1687800" cy="37493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5" name="Shape 135"/>
        <p:cNvGrpSpPr/>
        <p:nvPr/>
      </p:nvGrpSpPr>
      <p:grpSpPr>
        <a:xfrm>
          <a:off x="0" y="0"/>
          <a:ext cx="0" cy="0"/>
          <a:chOff x="0" y="0"/>
          <a:chExt cx="0" cy="0"/>
        </a:xfrm>
      </p:grpSpPr>
      <p:pic>
        <p:nvPicPr>
          <p:cNvPr id="136" name="Google Shape;136;p21"/>
          <p:cNvPicPr preferRelativeResize="0"/>
          <p:nvPr/>
        </p:nvPicPr>
        <p:blipFill>
          <a:blip r:embed="rId4">
            <a:alphaModFix/>
          </a:blip>
          <a:stretch>
            <a:fillRect/>
          </a:stretch>
        </p:blipFill>
        <p:spPr>
          <a:xfrm>
            <a:off x="-274695" y="-103175"/>
            <a:ext cx="9887978" cy="5246675"/>
          </a:xfrm>
          <a:prstGeom prst="rect">
            <a:avLst/>
          </a:prstGeom>
          <a:noFill/>
          <a:ln>
            <a:noFill/>
          </a:ln>
        </p:spPr>
      </p:pic>
      <p:sp>
        <p:nvSpPr>
          <p:cNvPr id="137" name="Google Shape;137;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Roboto Condensed"/>
                <a:ea typeface="Roboto Condensed"/>
                <a:cs typeface="Roboto Condensed"/>
                <a:sym typeface="Roboto Condensed"/>
              </a:rPr>
              <a:t>WHAT IS MATH </a:t>
            </a:r>
            <a:r>
              <a:rPr lang="en">
                <a:solidFill>
                  <a:srgbClr val="EFEFEF"/>
                </a:solidFill>
                <a:latin typeface="Roboto Condensed"/>
                <a:ea typeface="Roboto Condensed"/>
                <a:cs typeface="Roboto Condensed"/>
                <a:sym typeface="Roboto Condensed"/>
              </a:rPr>
              <a:t>(totally different thing from programming)</a:t>
            </a:r>
            <a:endParaRPr>
              <a:solidFill>
                <a:srgbClr val="EFEFEF"/>
              </a:solidFill>
              <a:latin typeface="Roboto Condensed"/>
              <a:ea typeface="Roboto Condensed"/>
              <a:cs typeface="Roboto Condensed"/>
              <a:sym typeface="Roboto Condensed"/>
            </a:endParaRPr>
          </a:p>
        </p:txBody>
      </p:sp>
      <p:sp>
        <p:nvSpPr>
          <p:cNvPr id="138" name="Google Shape;138;p21"/>
          <p:cNvSpPr txBox="1"/>
          <p:nvPr>
            <p:ph idx="1" type="body"/>
          </p:nvPr>
        </p:nvSpPr>
        <p:spPr>
          <a:xfrm>
            <a:off x="149175"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sz="1500"/>
          </a:p>
        </p:txBody>
      </p:sp>
      <p:pic>
        <p:nvPicPr>
          <p:cNvPr id="139" name="Google Shape;139;p21"/>
          <p:cNvPicPr preferRelativeResize="0"/>
          <p:nvPr/>
        </p:nvPicPr>
        <p:blipFill>
          <a:blip r:embed="rId5">
            <a:alphaModFix/>
          </a:blip>
          <a:stretch>
            <a:fillRect/>
          </a:stretch>
        </p:blipFill>
        <p:spPr>
          <a:xfrm>
            <a:off x="1243627" y="1064975"/>
            <a:ext cx="6656751" cy="40785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